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Lst>
  <p:notesMasterIdLst>
    <p:notesMasterId r:id="rId47"/>
  </p:notesMasterIdLst>
  <p:handoutMasterIdLst>
    <p:handoutMasterId r:id="rId48"/>
  </p:handoutMasterIdLst>
  <p:sldIdLst>
    <p:sldId id="309" r:id="rId2"/>
    <p:sldId id="289" r:id="rId3"/>
    <p:sldId id="260" r:id="rId4"/>
    <p:sldId id="367" r:id="rId5"/>
    <p:sldId id="381" r:id="rId6"/>
    <p:sldId id="368" r:id="rId7"/>
    <p:sldId id="263" r:id="rId8"/>
    <p:sldId id="264" r:id="rId9"/>
    <p:sldId id="291" r:id="rId10"/>
    <p:sldId id="360" r:id="rId11"/>
    <p:sldId id="296" r:id="rId12"/>
    <p:sldId id="303" r:id="rId13"/>
    <p:sldId id="361" r:id="rId14"/>
    <p:sldId id="362" r:id="rId15"/>
    <p:sldId id="374" r:id="rId16"/>
    <p:sldId id="363" r:id="rId17"/>
    <p:sldId id="267" r:id="rId18"/>
    <p:sldId id="364" r:id="rId19"/>
    <p:sldId id="270" r:id="rId20"/>
    <p:sldId id="365" r:id="rId21"/>
    <p:sldId id="369" r:id="rId22"/>
    <p:sldId id="373" r:id="rId23"/>
    <p:sldId id="370" r:id="rId24"/>
    <p:sldId id="371" r:id="rId25"/>
    <p:sldId id="372" r:id="rId26"/>
    <p:sldId id="349" r:id="rId27"/>
    <p:sldId id="312" r:id="rId28"/>
    <p:sldId id="346" r:id="rId29"/>
    <p:sldId id="348" r:id="rId30"/>
    <p:sldId id="355" r:id="rId31"/>
    <p:sldId id="313" r:id="rId32"/>
    <p:sldId id="314" r:id="rId33"/>
    <p:sldId id="356" r:id="rId34"/>
    <p:sldId id="315" r:id="rId35"/>
    <p:sldId id="332" r:id="rId36"/>
    <p:sldId id="335" r:id="rId37"/>
    <p:sldId id="336" r:id="rId38"/>
    <p:sldId id="345" r:id="rId39"/>
    <p:sldId id="377" r:id="rId40"/>
    <p:sldId id="378" r:id="rId41"/>
    <p:sldId id="379" r:id="rId42"/>
    <p:sldId id="380" r:id="rId43"/>
    <p:sldId id="350" r:id="rId44"/>
    <p:sldId id="366" r:id="rId45"/>
    <p:sldId id="376"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4E4E"/>
    <a:srgbClr val="5791A5"/>
    <a:srgbClr val="145DA0"/>
    <a:srgbClr val="051D40"/>
    <a:srgbClr val="3E7BD8"/>
    <a:srgbClr val="FFFFE3"/>
    <a:srgbClr val="E4E5E8"/>
    <a:srgbClr val="A5CFE2"/>
    <a:srgbClr val="6096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653" autoAdjust="0"/>
    <p:restoredTop sz="95627" autoAdjust="0"/>
  </p:normalViewPr>
  <p:slideViewPr>
    <p:cSldViewPr snapToGrid="0">
      <p:cViewPr varScale="1">
        <p:scale>
          <a:sx n="107" d="100"/>
          <a:sy n="107" d="100"/>
        </p:scale>
        <p:origin x="138" y="31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48" d="100"/>
          <a:sy n="48" d="100"/>
        </p:scale>
        <p:origin x="2752" y="3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 Id="rId4" Type="http://schemas.openxmlformats.org/officeDocument/2006/relationships/image" Target="../media/image9.png"/></Relationships>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 Id="rId4" Type="http://schemas.openxmlformats.org/officeDocument/2006/relationships/image" Target="../media/image13.pn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 Id="rId4" Type="http://schemas.openxmlformats.org/officeDocument/2006/relationships/image" Target="../media/image9.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 Id="rId4"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79810B-E703-4EBD-95B3-D09005434196}" type="doc">
      <dgm:prSet loTypeId="urn:microsoft.com/office/officeart/2008/layout/AlternatingPictureBlocks" loCatId="list" qsTypeId="urn:microsoft.com/office/officeart/2005/8/quickstyle/simple1" qsCatId="simple" csTypeId="urn:microsoft.com/office/officeart/2005/8/colors/accent0_3" csCatId="mainScheme" phldr="1"/>
      <dgm:spPr/>
      <dgm:t>
        <a:bodyPr/>
        <a:lstStyle/>
        <a:p>
          <a:endParaRPr lang="en-US"/>
        </a:p>
      </dgm:t>
    </dgm:pt>
    <dgm:pt modelId="{9E3E4264-2A8A-41BA-BE27-86C38309F5A6}">
      <dgm:prSet phldrT="[Text]" custT="1"/>
      <dgm:spPr/>
      <dgm:t>
        <a:bodyPr/>
        <a:lstStyle/>
        <a:p>
          <a:r>
            <a:rPr lang="en-US" sz="3100" dirty="0">
              <a:latin typeface="Aptos (Body)"/>
            </a:rPr>
            <a:t>NumPy</a:t>
          </a:r>
        </a:p>
      </dgm:t>
    </dgm:pt>
    <dgm:pt modelId="{B2B5E23E-925C-4540-A246-886DDA333800}" type="parTrans" cxnId="{FDE89E8A-72FC-480E-AFE8-3D05EDE5C24F}">
      <dgm:prSet/>
      <dgm:spPr/>
      <dgm:t>
        <a:bodyPr/>
        <a:lstStyle/>
        <a:p>
          <a:endParaRPr lang="en-US" sz="3100">
            <a:latin typeface="Aptos (Body)"/>
          </a:endParaRPr>
        </a:p>
      </dgm:t>
    </dgm:pt>
    <dgm:pt modelId="{25B07CAA-79C9-4083-81CE-F6B6361C1C1D}" type="sibTrans" cxnId="{FDE89E8A-72FC-480E-AFE8-3D05EDE5C24F}">
      <dgm:prSet/>
      <dgm:spPr/>
      <dgm:t>
        <a:bodyPr/>
        <a:lstStyle/>
        <a:p>
          <a:endParaRPr lang="en-US" sz="3100">
            <a:latin typeface="Aptos (Body)"/>
          </a:endParaRPr>
        </a:p>
      </dgm:t>
    </dgm:pt>
    <dgm:pt modelId="{CF40AC32-5807-4C42-A98E-79E823DC0BF2}">
      <dgm:prSet phldrT="[Text]" custT="1"/>
      <dgm:spPr/>
      <dgm:t>
        <a:bodyPr/>
        <a:lstStyle/>
        <a:p>
          <a:r>
            <a:rPr kumimoji="0" lang="en-US" sz="3100" b="0" i="0" u="none" strike="noStrike" cap="none" spc="0" normalizeH="0" baseline="0" noProof="0" dirty="0">
              <a:ln/>
              <a:effectLst/>
              <a:uLnTx/>
              <a:uFillTx/>
              <a:latin typeface="Aptos (Body)"/>
              <a:ea typeface="+mn-ea"/>
              <a:cs typeface="+mn-cs"/>
            </a:rPr>
            <a:t>Pandas</a:t>
          </a:r>
          <a:endParaRPr lang="en-US" sz="3100" dirty="0">
            <a:latin typeface="Aptos (Body)"/>
          </a:endParaRPr>
        </a:p>
      </dgm:t>
    </dgm:pt>
    <dgm:pt modelId="{6C036443-9289-4CCE-A18E-A75EBA83E7E6}" type="parTrans" cxnId="{25E3CD94-BD37-41EB-AE03-0B5D62C72158}">
      <dgm:prSet/>
      <dgm:spPr/>
      <dgm:t>
        <a:bodyPr/>
        <a:lstStyle/>
        <a:p>
          <a:endParaRPr lang="en-US" sz="3100">
            <a:latin typeface="Aptos (Body)"/>
          </a:endParaRPr>
        </a:p>
      </dgm:t>
    </dgm:pt>
    <dgm:pt modelId="{996480DF-BA73-4766-BA68-0578FD880E80}" type="sibTrans" cxnId="{25E3CD94-BD37-41EB-AE03-0B5D62C72158}">
      <dgm:prSet/>
      <dgm:spPr/>
      <dgm:t>
        <a:bodyPr/>
        <a:lstStyle/>
        <a:p>
          <a:endParaRPr lang="en-US" sz="3100">
            <a:latin typeface="Aptos (Body)"/>
          </a:endParaRPr>
        </a:p>
      </dgm:t>
    </dgm:pt>
    <dgm:pt modelId="{44CB4639-4192-4B2A-B392-ABE6C13893DB}">
      <dgm:prSet phldrT="[Text]" custT="1"/>
      <dgm:spPr/>
      <dgm:t>
        <a:bodyPr/>
        <a:lstStyle/>
        <a:p>
          <a:pPr>
            <a:buClrTx/>
            <a:buSzTx/>
          </a:pPr>
          <a:r>
            <a:rPr kumimoji="0" lang="en-US" sz="3100" b="0" i="0" u="none" strike="noStrike" cap="none" spc="0" normalizeH="0" baseline="0" noProof="0" dirty="0" err="1">
              <a:ln/>
              <a:effectLst/>
              <a:uLnTx/>
              <a:uFillTx/>
              <a:latin typeface="Aptos (Body)"/>
              <a:ea typeface="+mn-ea"/>
              <a:cs typeface="+mn-cs"/>
            </a:rPr>
            <a:t>PIllow</a:t>
          </a:r>
          <a:endParaRPr lang="en-US" sz="3100" dirty="0">
            <a:latin typeface="Aptos (Body)"/>
          </a:endParaRPr>
        </a:p>
      </dgm:t>
    </dgm:pt>
    <dgm:pt modelId="{A367303A-5C50-4F1B-8BA0-A30EE2E01649}" type="parTrans" cxnId="{AAF06E2E-F8B9-433B-BA05-42109D3A8518}">
      <dgm:prSet/>
      <dgm:spPr/>
      <dgm:t>
        <a:bodyPr/>
        <a:lstStyle/>
        <a:p>
          <a:endParaRPr lang="en-US" sz="3100">
            <a:latin typeface="Aptos (Body)"/>
          </a:endParaRPr>
        </a:p>
      </dgm:t>
    </dgm:pt>
    <dgm:pt modelId="{D326C9C5-0A19-46F2-86D4-F745250CB1BC}" type="sibTrans" cxnId="{AAF06E2E-F8B9-433B-BA05-42109D3A8518}">
      <dgm:prSet/>
      <dgm:spPr/>
      <dgm:t>
        <a:bodyPr/>
        <a:lstStyle/>
        <a:p>
          <a:endParaRPr lang="en-US" sz="3100">
            <a:latin typeface="Aptos (Body)"/>
          </a:endParaRPr>
        </a:p>
      </dgm:t>
    </dgm:pt>
    <dgm:pt modelId="{36A5D35B-9C43-4B13-A8F2-F2CDCE3098E2}">
      <dgm:prSet phldrT="[Text]"/>
      <dgm:spPr/>
      <dgm:t>
        <a:bodyPr/>
        <a:lstStyle/>
        <a:p>
          <a:r>
            <a:rPr kumimoji="0" lang="en-US" b="0" i="0" u="none" strike="noStrike" cap="none" spc="0" normalizeH="0" baseline="0" noProof="0" dirty="0">
              <a:ln/>
              <a:effectLst/>
              <a:uLnTx/>
              <a:uFillTx/>
              <a:latin typeface="Aptos (Body)"/>
              <a:ea typeface="+mn-ea"/>
              <a:cs typeface="+mn-cs"/>
            </a:rPr>
            <a:t>Scikit-Learn</a:t>
          </a:r>
          <a:endParaRPr lang="en-US" dirty="0"/>
        </a:p>
      </dgm:t>
    </dgm:pt>
    <dgm:pt modelId="{3DEF5D6F-6C87-41EE-BA4E-37B9B264730B}" type="parTrans" cxnId="{63405611-18C7-492F-AED3-81349B5A6CB5}">
      <dgm:prSet/>
      <dgm:spPr/>
      <dgm:t>
        <a:bodyPr/>
        <a:lstStyle/>
        <a:p>
          <a:endParaRPr lang="en-US"/>
        </a:p>
      </dgm:t>
    </dgm:pt>
    <dgm:pt modelId="{D4CE3B2B-E999-4E31-B947-421A8966E8E3}" type="sibTrans" cxnId="{63405611-18C7-492F-AED3-81349B5A6CB5}">
      <dgm:prSet/>
      <dgm:spPr/>
      <dgm:t>
        <a:bodyPr/>
        <a:lstStyle/>
        <a:p>
          <a:endParaRPr lang="en-US"/>
        </a:p>
      </dgm:t>
    </dgm:pt>
    <dgm:pt modelId="{BF7CB4B4-E39A-4DD7-A542-728851138866}" type="pres">
      <dgm:prSet presAssocID="{3C79810B-E703-4EBD-95B3-D09005434196}" presName="linearFlow" presStyleCnt="0">
        <dgm:presLayoutVars>
          <dgm:dir/>
          <dgm:resizeHandles val="exact"/>
        </dgm:presLayoutVars>
      </dgm:prSet>
      <dgm:spPr/>
      <dgm:t>
        <a:bodyPr/>
        <a:lstStyle/>
        <a:p>
          <a:endParaRPr lang="en-US"/>
        </a:p>
      </dgm:t>
    </dgm:pt>
    <dgm:pt modelId="{BCD315FF-EFB8-4FC4-853C-54E3560470DC}" type="pres">
      <dgm:prSet presAssocID="{9E3E4264-2A8A-41BA-BE27-86C38309F5A6}" presName="comp" presStyleCnt="0"/>
      <dgm:spPr/>
    </dgm:pt>
    <dgm:pt modelId="{404FB30A-A651-4A7C-B132-895866C187CF}" type="pres">
      <dgm:prSet presAssocID="{9E3E4264-2A8A-41BA-BE27-86C38309F5A6}" presName="rect2" presStyleLbl="node1" presStyleIdx="0" presStyleCnt="4">
        <dgm:presLayoutVars>
          <dgm:bulletEnabled val="1"/>
        </dgm:presLayoutVars>
      </dgm:prSet>
      <dgm:spPr/>
      <dgm:t>
        <a:bodyPr/>
        <a:lstStyle/>
        <a:p>
          <a:endParaRPr lang="en-US"/>
        </a:p>
      </dgm:t>
    </dgm:pt>
    <dgm:pt modelId="{F0978299-1EFA-4D2F-BD0E-9226FF28D646}" type="pres">
      <dgm:prSet presAssocID="{9E3E4264-2A8A-41BA-BE27-86C38309F5A6}" presName="rect1" presStyleLbl="lnNode1" presStyleIdx="0" presStyleCnt="4" custLinFactNeighborY="4140"/>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6274" t="-195" r="5842" b="7038"/>
          </a:stretch>
        </a:blipFill>
      </dgm:spPr>
      <dgm:t>
        <a:bodyPr/>
        <a:lstStyle/>
        <a:p>
          <a:endParaRPr lang="en-US"/>
        </a:p>
      </dgm:t>
    </dgm:pt>
    <dgm:pt modelId="{4A3279E7-1460-42A9-9394-760B94B104F1}" type="pres">
      <dgm:prSet presAssocID="{25B07CAA-79C9-4083-81CE-F6B6361C1C1D}" presName="sibTrans" presStyleCnt="0"/>
      <dgm:spPr/>
    </dgm:pt>
    <dgm:pt modelId="{15C2733F-510A-47D1-88F6-B3F826C0D657}" type="pres">
      <dgm:prSet presAssocID="{CF40AC32-5807-4C42-A98E-79E823DC0BF2}" presName="comp" presStyleCnt="0"/>
      <dgm:spPr/>
    </dgm:pt>
    <dgm:pt modelId="{3C78BBAB-6388-4727-8231-09A0F2B447BF}" type="pres">
      <dgm:prSet presAssocID="{CF40AC32-5807-4C42-A98E-79E823DC0BF2}" presName="rect2" presStyleLbl="node1" presStyleIdx="1" presStyleCnt="4">
        <dgm:presLayoutVars>
          <dgm:bulletEnabled val="1"/>
        </dgm:presLayoutVars>
      </dgm:prSet>
      <dgm:spPr/>
      <dgm:t>
        <a:bodyPr/>
        <a:lstStyle/>
        <a:p>
          <a:endParaRPr lang="en-US"/>
        </a:p>
      </dgm:t>
    </dgm:pt>
    <dgm:pt modelId="{706E89C1-8E7F-45B9-B2D9-659B27790CAC}" type="pres">
      <dgm:prSet presAssocID="{CF40AC32-5807-4C42-A98E-79E823DC0BF2}" presName="rect1" presStyleLbl="lnNod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t="-16000" b="-16000"/>
          </a:stretch>
        </a:blipFill>
      </dgm:spPr>
      <dgm:t>
        <a:bodyPr/>
        <a:lstStyle/>
        <a:p>
          <a:endParaRPr lang="en-US"/>
        </a:p>
      </dgm:t>
    </dgm:pt>
    <dgm:pt modelId="{6F7355DB-8298-4A3B-B71B-7A1D6F9009E7}" type="pres">
      <dgm:prSet presAssocID="{996480DF-BA73-4766-BA68-0578FD880E80}" presName="sibTrans" presStyleCnt="0"/>
      <dgm:spPr/>
    </dgm:pt>
    <dgm:pt modelId="{DA1AE34B-BB3C-4322-B217-B3B1EB5029B3}" type="pres">
      <dgm:prSet presAssocID="{44CB4639-4192-4B2A-B392-ABE6C13893DB}" presName="comp" presStyleCnt="0"/>
      <dgm:spPr/>
    </dgm:pt>
    <dgm:pt modelId="{B221C15C-96D8-4FB9-9CD2-3F048D688E5B}" type="pres">
      <dgm:prSet presAssocID="{44CB4639-4192-4B2A-B392-ABE6C13893DB}" presName="rect2" presStyleLbl="node1" presStyleIdx="2" presStyleCnt="4">
        <dgm:presLayoutVars>
          <dgm:bulletEnabled val="1"/>
        </dgm:presLayoutVars>
      </dgm:prSet>
      <dgm:spPr/>
      <dgm:t>
        <a:bodyPr/>
        <a:lstStyle/>
        <a:p>
          <a:endParaRPr lang="en-US"/>
        </a:p>
      </dgm:t>
    </dgm:pt>
    <dgm:pt modelId="{F824B131-EF9D-45FC-ADFF-6E7CCC9EC0AF}" type="pres">
      <dgm:prSet presAssocID="{44CB4639-4192-4B2A-B392-ABE6C13893DB}" presName="rect1" presStyleLbl="lnNode1" presStyleIdx="2" presStyleCnt="4"/>
      <dgm:spPr>
        <a:blipFill dpi="0" rotWithShape="1">
          <a:blip xmlns:r="http://schemas.openxmlformats.org/officeDocument/2006/relationships" r:embed="rId3" cstate="print">
            <a:extLst>
              <a:ext uri="{28A0092B-C50C-407E-A947-70E740481C1C}">
                <a14:useLocalDpi xmlns:a14="http://schemas.microsoft.com/office/drawing/2010/main" val="0"/>
              </a:ext>
            </a:extLst>
          </a:blip>
          <a:srcRect/>
          <a:stretch>
            <a:fillRect l="2935" t="2436" r="2407" b="2906"/>
          </a:stretch>
        </a:blipFill>
      </dgm:spPr>
    </dgm:pt>
    <dgm:pt modelId="{A9D95196-3F4A-4B0F-98F3-D36E16931B1D}" type="pres">
      <dgm:prSet presAssocID="{D326C9C5-0A19-46F2-86D4-F745250CB1BC}" presName="sibTrans" presStyleCnt="0"/>
      <dgm:spPr/>
    </dgm:pt>
    <dgm:pt modelId="{FADE0D2A-544D-4CF3-8881-05ACF05FCDC9}" type="pres">
      <dgm:prSet presAssocID="{36A5D35B-9C43-4B13-A8F2-F2CDCE3098E2}" presName="comp" presStyleCnt="0"/>
      <dgm:spPr/>
    </dgm:pt>
    <dgm:pt modelId="{1CE1C07E-3171-4443-B725-4889231F6858}" type="pres">
      <dgm:prSet presAssocID="{36A5D35B-9C43-4B13-A8F2-F2CDCE3098E2}" presName="rect2" presStyleLbl="node1" presStyleIdx="3" presStyleCnt="4">
        <dgm:presLayoutVars>
          <dgm:bulletEnabled val="1"/>
        </dgm:presLayoutVars>
      </dgm:prSet>
      <dgm:spPr/>
      <dgm:t>
        <a:bodyPr/>
        <a:lstStyle/>
        <a:p>
          <a:endParaRPr lang="en-US"/>
        </a:p>
      </dgm:t>
    </dgm:pt>
    <dgm:pt modelId="{E993D79C-4E86-418F-8C9A-7A79FF7F0B0B}" type="pres">
      <dgm:prSet presAssocID="{36A5D35B-9C43-4B13-A8F2-F2CDCE3098E2}" presName="rect1" presStyleLbl="lnNode1" presStyleIdx="3" presStyleCnt="4"/>
      <dgm:spPr>
        <a:blipFill dpi="0" rotWithShape="1">
          <a:blip xmlns:r="http://schemas.openxmlformats.org/officeDocument/2006/relationships" r:embed="rId4"/>
          <a:srcRect/>
          <a:stretch>
            <a:fillRect l="-9447" t="17413" r="-7028" b="20633"/>
          </a:stretch>
        </a:blipFill>
      </dgm:spPr>
    </dgm:pt>
  </dgm:ptLst>
  <dgm:cxnLst>
    <dgm:cxn modelId="{5416F4AB-BB01-44B1-8E18-C455B805ABD3}" type="presOf" srcId="{3C79810B-E703-4EBD-95B3-D09005434196}" destId="{BF7CB4B4-E39A-4DD7-A542-728851138866}" srcOrd="0" destOrd="0" presId="urn:microsoft.com/office/officeart/2008/layout/AlternatingPictureBlocks"/>
    <dgm:cxn modelId="{25E3CD94-BD37-41EB-AE03-0B5D62C72158}" srcId="{3C79810B-E703-4EBD-95B3-D09005434196}" destId="{CF40AC32-5807-4C42-A98E-79E823DC0BF2}" srcOrd="1" destOrd="0" parTransId="{6C036443-9289-4CCE-A18E-A75EBA83E7E6}" sibTransId="{996480DF-BA73-4766-BA68-0578FD880E80}"/>
    <dgm:cxn modelId="{FDE89E8A-72FC-480E-AFE8-3D05EDE5C24F}" srcId="{3C79810B-E703-4EBD-95B3-D09005434196}" destId="{9E3E4264-2A8A-41BA-BE27-86C38309F5A6}" srcOrd="0" destOrd="0" parTransId="{B2B5E23E-925C-4540-A246-886DDA333800}" sibTransId="{25B07CAA-79C9-4083-81CE-F6B6361C1C1D}"/>
    <dgm:cxn modelId="{4D88850B-F7B6-4F86-A198-EABA95996FB3}" type="presOf" srcId="{CF40AC32-5807-4C42-A98E-79E823DC0BF2}" destId="{3C78BBAB-6388-4727-8231-09A0F2B447BF}" srcOrd="0" destOrd="0" presId="urn:microsoft.com/office/officeart/2008/layout/AlternatingPictureBlocks"/>
    <dgm:cxn modelId="{99D6A3C6-76B5-44FA-B946-8436E30EADB8}" type="presOf" srcId="{44CB4639-4192-4B2A-B392-ABE6C13893DB}" destId="{B221C15C-96D8-4FB9-9CD2-3F048D688E5B}" srcOrd="0" destOrd="0" presId="urn:microsoft.com/office/officeart/2008/layout/AlternatingPictureBlocks"/>
    <dgm:cxn modelId="{161638E3-5DB0-46E2-8E9D-C70CBEB9CA22}" type="presOf" srcId="{9E3E4264-2A8A-41BA-BE27-86C38309F5A6}" destId="{404FB30A-A651-4A7C-B132-895866C187CF}" srcOrd="0" destOrd="0" presId="urn:microsoft.com/office/officeart/2008/layout/AlternatingPictureBlocks"/>
    <dgm:cxn modelId="{AAF06E2E-F8B9-433B-BA05-42109D3A8518}" srcId="{3C79810B-E703-4EBD-95B3-D09005434196}" destId="{44CB4639-4192-4B2A-B392-ABE6C13893DB}" srcOrd="2" destOrd="0" parTransId="{A367303A-5C50-4F1B-8BA0-A30EE2E01649}" sibTransId="{D326C9C5-0A19-46F2-86D4-F745250CB1BC}"/>
    <dgm:cxn modelId="{7A048534-5F49-4D3E-8362-178374E2CC3D}" type="presOf" srcId="{36A5D35B-9C43-4B13-A8F2-F2CDCE3098E2}" destId="{1CE1C07E-3171-4443-B725-4889231F6858}" srcOrd="0" destOrd="0" presId="urn:microsoft.com/office/officeart/2008/layout/AlternatingPictureBlocks"/>
    <dgm:cxn modelId="{63405611-18C7-492F-AED3-81349B5A6CB5}" srcId="{3C79810B-E703-4EBD-95B3-D09005434196}" destId="{36A5D35B-9C43-4B13-A8F2-F2CDCE3098E2}" srcOrd="3" destOrd="0" parTransId="{3DEF5D6F-6C87-41EE-BA4E-37B9B264730B}" sibTransId="{D4CE3B2B-E999-4E31-B947-421A8966E8E3}"/>
    <dgm:cxn modelId="{F3C7759D-019D-4179-8937-76A7909C8732}" type="presParOf" srcId="{BF7CB4B4-E39A-4DD7-A542-728851138866}" destId="{BCD315FF-EFB8-4FC4-853C-54E3560470DC}" srcOrd="0" destOrd="0" presId="urn:microsoft.com/office/officeart/2008/layout/AlternatingPictureBlocks"/>
    <dgm:cxn modelId="{7FC68A75-144B-47BE-8B1A-92302A6DF6FC}" type="presParOf" srcId="{BCD315FF-EFB8-4FC4-853C-54E3560470DC}" destId="{404FB30A-A651-4A7C-B132-895866C187CF}" srcOrd="0" destOrd="0" presId="urn:microsoft.com/office/officeart/2008/layout/AlternatingPictureBlocks"/>
    <dgm:cxn modelId="{C23A4AEF-227C-4D93-BCB1-6D5836E58E34}" type="presParOf" srcId="{BCD315FF-EFB8-4FC4-853C-54E3560470DC}" destId="{F0978299-1EFA-4D2F-BD0E-9226FF28D646}" srcOrd="1" destOrd="0" presId="urn:microsoft.com/office/officeart/2008/layout/AlternatingPictureBlocks"/>
    <dgm:cxn modelId="{191ED496-65EF-4D9F-904E-27EBC2CBD9CA}" type="presParOf" srcId="{BF7CB4B4-E39A-4DD7-A542-728851138866}" destId="{4A3279E7-1460-42A9-9394-760B94B104F1}" srcOrd="1" destOrd="0" presId="urn:microsoft.com/office/officeart/2008/layout/AlternatingPictureBlocks"/>
    <dgm:cxn modelId="{3E89763B-7D09-412D-9D99-9AC8DA100A4F}" type="presParOf" srcId="{BF7CB4B4-E39A-4DD7-A542-728851138866}" destId="{15C2733F-510A-47D1-88F6-B3F826C0D657}" srcOrd="2" destOrd="0" presId="urn:microsoft.com/office/officeart/2008/layout/AlternatingPictureBlocks"/>
    <dgm:cxn modelId="{B8495E79-B5D1-4FF0-A804-BFBD48A9E782}" type="presParOf" srcId="{15C2733F-510A-47D1-88F6-B3F826C0D657}" destId="{3C78BBAB-6388-4727-8231-09A0F2B447BF}" srcOrd="0" destOrd="0" presId="urn:microsoft.com/office/officeart/2008/layout/AlternatingPictureBlocks"/>
    <dgm:cxn modelId="{5B55E275-4FFF-494B-8229-5F82BD69314A}" type="presParOf" srcId="{15C2733F-510A-47D1-88F6-B3F826C0D657}" destId="{706E89C1-8E7F-45B9-B2D9-659B27790CAC}" srcOrd="1" destOrd="0" presId="urn:microsoft.com/office/officeart/2008/layout/AlternatingPictureBlocks"/>
    <dgm:cxn modelId="{8FE8FBA4-8B06-40CE-AA17-5CD33C416E7E}" type="presParOf" srcId="{BF7CB4B4-E39A-4DD7-A542-728851138866}" destId="{6F7355DB-8298-4A3B-B71B-7A1D6F9009E7}" srcOrd="3" destOrd="0" presId="urn:microsoft.com/office/officeart/2008/layout/AlternatingPictureBlocks"/>
    <dgm:cxn modelId="{38544B23-9F0E-41FD-857E-1DC03E8E8457}" type="presParOf" srcId="{BF7CB4B4-E39A-4DD7-A542-728851138866}" destId="{DA1AE34B-BB3C-4322-B217-B3B1EB5029B3}" srcOrd="4" destOrd="0" presId="urn:microsoft.com/office/officeart/2008/layout/AlternatingPictureBlocks"/>
    <dgm:cxn modelId="{34B8E598-18D7-4200-BF07-101F1C41DE34}" type="presParOf" srcId="{DA1AE34B-BB3C-4322-B217-B3B1EB5029B3}" destId="{B221C15C-96D8-4FB9-9CD2-3F048D688E5B}" srcOrd="0" destOrd="0" presId="urn:microsoft.com/office/officeart/2008/layout/AlternatingPictureBlocks"/>
    <dgm:cxn modelId="{FD304937-0E10-46F1-B152-B6226D507ED7}" type="presParOf" srcId="{DA1AE34B-BB3C-4322-B217-B3B1EB5029B3}" destId="{F824B131-EF9D-45FC-ADFF-6E7CCC9EC0AF}" srcOrd="1" destOrd="0" presId="urn:microsoft.com/office/officeart/2008/layout/AlternatingPictureBlocks"/>
    <dgm:cxn modelId="{4945AD57-D62F-4965-96D7-4B3F0E31BA47}" type="presParOf" srcId="{BF7CB4B4-E39A-4DD7-A542-728851138866}" destId="{A9D95196-3F4A-4B0F-98F3-D36E16931B1D}" srcOrd="5" destOrd="0" presId="urn:microsoft.com/office/officeart/2008/layout/AlternatingPictureBlocks"/>
    <dgm:cxn modelId="{4206FD8C-9E25-4798-905B-E3183AAB829F}" type="presParOf" srcId="{BF7CB4B4-E39A-4DD7-A542-728851138866}" destId="{FADE0D2A-544D-4CF3-8881-05ACF05FCDC9}" srcOrd="6" destOrd="0" presId="urn:microsoft.com/office/officeart/2008/layout/AlternatingPictureBlocks"/>
    <dgm:cxn modelId="{92678AB5-6F98-48E3-9701-28AA930FB075}" type="presParOf" srcId="{FADE0D2A-544D-4CF3-8881-05ACF05FCDC9}" destId="{1CE1C07E-3171-4443-B725-4889231F6858}" srcOrd="0" destOrd="0" presId="urn:microsoft.com/office/officeart/2008/layout/AlternatingPictureBlocks"/>
    <dgm:cxn modelId="{589DDAB3-3DF5-4ECC-96E8-BCBC5FC7A9D7}" type="presParOf" srcId="{FADE0D2A-544D-4CF3-8881-05ACF05FCDC9}" destId="{E993D79C-4E86-418F-8C9A-7A79FF7F0B0B}" srcOrd="1" destOrd="0" presId="urn:microsoft.com/office/officeart/2008/layout/AlternatingPictureBlock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C79810B-E703-4EBD-95B3-D09005434196}" type="doc">
      <dgm:prSet loTypeId="urn:microsoft.com/office/officeart/2008/layout/AlternatingPictureBlocks" loCatId="list" qsTypeId="urn:microsoft.com/office/officeart/2005/8/quickstyle/simple1" qsCatId="simple" csTypeId="urn:microsoft.com/office/officeart/2005/8/colors/accent0_3" csCatId="mainScheme" phldr="1"/>
      <dgm:spPr/>
      <dgm:t>
        <a:bodyPr/>
        <a:lstStyle/>
        <a:p>
          <a:endParaRPr lang="en-US"/>
        </a:p>
      </dgm:t>
    </dgm:pt>
    <dgm:pt modelId="{9E3E4264-2A8A-41BA-BE27-86C38309F5A6}">
      <dgm:prSet phldrT="[Text]" custT="1"/>
      <dgm:spPr/>
      <dgm:t>
        <a:bodyPr/>
        <a:lstStyle/>
        <a:p>
          <a:r>
            <a:rPr kumimoji="0" lang="en-US" sz="2400" b="0" i="0" u="none" strike="noStrike" cap="none" spc="0" normalizeH="0" baseline="0" noProof="0" dirty="0">
              <a:ln/>
              <a:effectLst/>
              <a:uLnTx/>
              <a:uFillTx/>
              <a:latin typeface="Aptos (Body)"/>
              <a:ea typeface="+mn-ea"/>
              <a:cs typeface="+mn-cs"/>
            </a:rPr>
            <a:t>TensorFlow</a:t>
          </a:r>
          <a:endParaRPr lang="en-US" sz="3100" dirty="0">
            <a:latin typeface="Aptos (Body)"/>
          </a:endParaRPr>
        </a:p>
      </dgm:t>
    </dgm:pt>
    <dgm:pt modelId="{B2B5E23E-925C-4540-A246-886DDA333800}" type="parTrans" cxnId="{FDE89E8A-72FC-480E-AFE8-3D05EDE5C24F}">
      <dgm:prSet/>
      <dgm:spPr/>
      <dgm:t>
        <a:bodyPr/>
        <a:lstStyle/>
        <a:p>
          <a:endParaRPr lang="en-US" sz="3100">
            <a:latin typeface="Aptos (Body)"/>
          </a:endParaRPr>
        </a:p>
      </dgm:t>
    </dgm:pt>
    <dgm:pt modelId="{25B07CAA-79C9-4083-81CE-F6B6361C1C1D}" type="sibTrans" cxnId="{FDE89E8A-72FC-480E-AFE8-3D05EDE5C24F}">
      <dgm:prSet/>
      <dgm:spPr/>
      <dgm:t>
        <a:bodyPr/>
        <a:lstStyle/>
        <a:p>
          <a:endParaRPr lang="en-US" sz="3100">
            <a:latin typeface="Aptos (Body)"/>
          </a:endParaRPr>
        </a:p>
      </dgm:t>
    </dgm:pt>
    <dgm:pt modelId="{CF40AC32-5807-4C42-A98E-79E823DC0BF2}">
      <dgm:prSet phldrT="[Text]" custT="1"/>
      <dgm:spPr/>
      <dgm:t>
        <a:bodyPr/>
        <a:lstStyle/>
        <a:p>
          <a:r>
            <a:rPr kumimoji="0" lang="en-US" sz="2400" b="0" i="0" u="none" strike="noStrike" cap="none" spc="0" normalizeH="0" baseline="0" noProof="0" dirty="0" err="1">
              <a:ln/>
              <a:effectLst/>
              <a:uLnTx/>
              <a:uFillTx/>
              <a:latin typeface="Aptos (Body)"/>
              <a:ea typeface="+mn-ea"/>
              <a:cs typeface="+mn-cs"/>
            </a:rPr>
            <a:t>MatPlotLib</a:t>
          </a:r>
          <a:endParaRPr lang="en-US" sz="2400" dirty="0">
            <a:latin typeface="Aptos (Body)"/>
          </a:endParaRPr>
        </a:p>
      </dgm:t>
    </dgm:pt>
    <dgm:pt modelId="{6C036443-9289-4CCE-A18E-A75EBA83E7E6}" type="parTrans" cxnId="{25E3CD94-BD37-41EB-AE03-0B5D62C72158}">
      <dgm:prSet/>
      <dgm:spPr/>
      <dgm:t>
        <a:bodyPr/>
        <a:lstStyle/>
        <a:p>
          <a:endParaRPr lang="en-US" sz="3100">
            <a:latin typeface="Aptos (Body)"/>
          </a:endParaRPr>
        </a:p>
      </dgm:t>
    </dgm:pt>
    <dgm:pt modelId="{996480DF-BA73-4766-BA68-0578FD880E80}" type="sibTrans" cxnId="{25E3CD94-BD37-41EB-AE03-0B5D62C72158}">
      <dgm:prSet/>
      <dgm:spPr/>
      <dgm:t>
        <a:bodyPr/>
        <a:lstStyle/>
        <a:p>
          <a:endParaRPr lang="en-US" sz="3100">
            <a:latin typeface="Aptos (Body)"/>
          </a:endParaRPr>
        </a:p>
      </dgm:t>
    </dgm:pt>
    <dgm:pt modelId="{40059BA0-0C21-4447-94CE-F458D0B1CE8F}">
      <dgm:prSet custT="1"/>
      <dgm:spPr/>
      <dgm:t>
        <a:bodyPr/>
        <a:lstStyle/>
        <a:p>
          <a:r>
            <a:rPr lang="en-US" sz="3100" dirty="0"/>
            <a:t>Kaggle</a:t>
          </a:r>
        </a:p>
      </dgm:t>
    </dgm:pt>
    <dgm:pt modelId="{D3C4D942-022C-4C7D-8DD0-A95BFCE8BF17}" type="parTrans" cxnId="{6F935CDA-CE02-4F6F-B9B9-13E33490F3C1}">
      <dgm:prSet/>
      <dgm:spPr/>
      <dgm:t>
        <a:bodyPr/>
        <a:lstStyle/>
        <a:p>
          <a:endParaRPr lang="en-US"/>
        </a:p>
      </dgm:t>
    </dgm:pt>
    <dgm:pt modelId="{85FCF7E6-8109-485B-996B-254764EB1FDA}" type="sibTrans" cxnId="{6F935CDA-CE02-4F6F-B9B9-13E33490F3C1}">
      <dgm:prSet/>
      <dgm:spPr/>
      <dgm:t>
        <a:bodyPr/>
        <a:lstStyle/>
        <a:p>
          <a:endParaRPr lang="en-US"/>
        </a:p>
      </dgm:t>
    </dgm:pt>
    <dgm:pt modelId="{44CB4639-4192-4B2A-B392-ABE6C13893DB}">
      <dgm:prSet phldrT="[Text]" custT="1"/>
      <dgm:spPr/>
      <dgm:t>
        <a:bodyPr/>
        <a:lstStyle/>
        <a:p>
          <a:pPr>
            <a:buClrTx/>
            <a:buSzTx/>
          </a:pPr>
          <a:r>
            <a:rPr lang="en-US" sz="3100" dirty="0" err="1">
              <a:latin typeface="Aptos (Body)"/>
            </a:rPr>
            <a:t>Colab</a:t>
          </a:r>
          <a:endParaRPr lang="en-US" sz="3100" dirty="0">
            <a:latin typeface="Aptos (Body)"/>
          </a:endParaRPr>
        </a:p>
      </dgm:t>
    </dgm:pt>
    <dgm:pt modelId="{D326C9C5-0A19-46F2-86D4-F745250CB1BC}" type="sibTrans" cxnId="{AAF06E2E-F8B9-433B-BA05-42109D3A8518}">
      <dgm:prSet/>
      <dgm:spPr/>
      <dgm:t>
        <a:bodyPr/>
        <a:lstStyle/>
        <a:p>
          <a:endParaRPr lang="en-US" sz="3100">
            <a:latin typeface="Aptos (Body)"/>
          </a:endParaRPr>
        </a:p>
      </dgm:t>
    </dgm:pt>
    <dgm:pt modelId="{A367303A-5C50-4F1B-8BA0-A30EE2E01649}" type="parTrans" cxnId="{AAF06E2E-F8B9-433B-BA05-42109D3A8518}">
      <dgm:prSet/>
      <dgm:spPr/>
      <dgm:t>
        <a:bodyPr/>
        <a:lstStyle/>
        <a:p>
          <a:endParaRPr lang="en-US" sz="3100">
            <a:latin typeface="Aptos (Body)"/>
          </a:endParaRPr>
        </a:p>
      </dgm:t>
    </dgm:pt>
    <dgm:pt modelId="{BF7CB4B4-E39A-4DD7-A542-728851138866}" type="pres">
      <dgm:prSet presAssocID="{3C79810B-E703-4EBD-95B3-D09005434196}" presName="linearFlow" presStyleCnt="0">
        <dgm:presLayoutVars>
          <dgm:dir/>
          <dgm:resizeHandles val="exact"/>
        </dgm:presLayoutVars>
      </dgm:prSet>
      <dgm:spPr/>
      <dgm:t>
        <a:bodyPr/>
        <a:lstStyle/>
        <a:p>
          <a:endParaRPr lang="en-US"/>
        </a:p>
      </dgm:t>
    </dgm:pt>
    <dgm:pt modelId="{BCD315FF-EFB8-4FC4-853C-54E3560470DC}" type="pres">
      <dgm:prSet presAssocID="{9E3E4264-2A8A-41BA-BE27-86C38309F5A6}" presName="comp" presStyleCnt="0"/>
      <dgm:spPr/>
    </dgm:pt>
    <dgm:pt modelId="{404FB30A-A651-4A7C-B132-895866C187CF}" type="pres">
      <dgm:prSet presAssocID="{9E3E4264-2A8A-41BA-BE27-86C38309F5A6}" presName="rect2" presStyleLbl="node1" presStyleIdx="0" presStyleCnt="4">
        <dgm:presLayoutVars>
          <dgm:bulletEnabled val="1"/>
        </dgm:presLayoutVars>
      </dgm:prSet>
      <dgm:spPr/>
      <dgm:t>
        <a:bodyPr/>
        <a:lstStyle/>
        <a:p>
          <a:endParaRPr lang="en-US"/>
        </a:p>
      </dgm:t>
    </dgm:pt>
    <dgm:pt modelId="{F0978299-1EFA-4D2F-BD0E-9226FF28D646}" type="pres">
      <dgm:prSet presAssocID="{9E3E4264-2A8A-41BA-BE27-86C38309F5A6}" presName="rect1" presStyleLbl="lnNode1" presStyleIdx="0" presStyleCnt="4"/>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3446" t="4854" r="3336" b="3756"/>
          </a:stretch>
        </a:blipFill>
      </dgm:spPr>
      <dgm:t>
        <a:bodyPr/>
        <a:lstStyle/>
        <a:p>
          <a:endParaRPr lang="en-US"/>
        </a:p>
      </dgm:t>
    </dgm:pt>
    <dgm:pt modelId="{4A3279E7-1460-42A9-9394-760B94B104F1}" type="pres">
      <dgm:prSet presAssocID="{25B07CAA-79C9-4083-81CE-F6B6361C1C1D}" presName="sibTrans" presStyleCnt="0"/>
      <dgm:spPr/>
    </dgm:pt>
    <dgm:pt modelId="{15C2733F-510A-47D1-88F6-B3F826C0D657}" type="pres">
      <dgm:prSet presAssocID="{CF40AC32-5807-4C42-A98E-79E823DC0BF2}" presName="comp" presStyleCnt="0"/>
      <dgm:spPr/>
    </dgm:pt>
    <dgm:pt modelId="{3C78BBAB-6388-4727-8231-09A0F2B447BF}" type="pres">
      <dgm:prSet presAssocID="{CF40AC32-5807-4C42-A98E-79E823DC0BF2}" presName="rect2" presStyleLbl="node1" presStyleIdx="1" presStyleCnt="4">
        <dgm:presLayoutVars>
          <dgm:bulletEnabled val="1"/>
        </dgm:presLayoutVars>
      </dgm:prSet>
      <dgm:spPr/>
      <dgm:t>
        <a:bodyPr/>
        <a:lstStyle/>
        <a:p>
          <a:endParaRPr lang="en-US"/>
        </a:p>
      </dgm:t>
    </dgm:pt>
    <dgm:pt modelId="{706E89C1-8E7F-45B9-B2D9-659B27790CAC}" type="pres">
      <dgm:prSet presAssocID="{CF40AC32-5807-4C42-A98E-79E823DC0BF2}" presName="rect1" presStyleLbl="lnNode1" presStyleIdx="1" presStyleCnt="4"/>
      <dgm:spPr>
        <a:blipFill dpi="0" rotWithShape="1">
          <a:blip xmlns:r="http://schemas.openxmlformats.org/officeDocument/2006/relationships" r:embed="rId2"/>
          <a:srcRect/>
          <a:stretch>
            <a:fillRect l="3189" t="4604" r="2794" b="3223"/>
          </a:stretch>
        </a:blipFill>
      </dgm:spPr>
    </dgm:pt>
    <dgm:pt modelId="{6F7355DB-8298-4A3B-B71B-7A1D6F9009E7}" type="pres">
      <dgm:prSet presAssocID="{996480DF-BA73-4766-BA68-0578FD880E80}" presName="sibTrans" presStyleCnt="0"/>
      <dgm:spPr/>
    </dgm:pt>
    <dgm:pt modelId="{DA1AE34B-BB3C-4322-B217-B3B1EB5029B3}" type="pres">
      <dgm:prSet presAssocID="{44CB4639-4192-4B2A-B392-ABE6C13893DB}" presName="comp" presStyleCnt="0"/>
      <dgm:spPr/>
    </dgm:pt>
    <dgm:pt modelId="{B221C15C-96D8-4FB9-9CD2-3F048D688E5B}" type="pres">
      <dgm:prSet presAssocID="{44CB4639-4192-4B2A-B392-ABE6C13893DB}" presName="rect2" presStyleLbl="node1" presStyleIdx="2" presStyleCnt="4">
        <dgm:presLayoutVars>
          <dgm:bulletEnabled val="1"/>
        </dgm:presLayoutVars>
      </dgm:prSet>
      <dgm:spPr/>
      <dgm:t>
        <a:bodyPr/>
        <a:lstStyle/>
        <a:p>
          <a:endParaRPr lang="en-US"/>
        </a:p>
      </dgm:t>
    </dgm:pt>
    <dgm:pt modelId="{F824B131-EF9D-45FC-ADFF-6E7CCC9EC0AF}" type="pres">
      <dgm:prSet presAssocID="{44CB4639-4192-4B2A-B392-ABE6C13893DB}" presName="rect1" presStyleLbl="lnNode1" presStyleIdx="2" presStyleCnt="4"/>
      <dgm:spPr>
        <a:blipFill dpi="0" rotWithShape="1">
          <a:blip xmlns:r="http://schemas.openxmlformats.org/officeDocument/2006/relationships" r:embed="rId3"/>
          <a:srcRect/>
          <a:stretch>
            <a:fillRect l="-25275" t="7196" r="-26037" b="540"/>
          </a:stretch>
        </a:blipFill>
      </dgm:spPr>
    </dgm:pt>
    <dgm:pt modelId="{69FEBA7C-0DDF-4B23-BF2A-90B55CBB47C4}" type="pres">
      <dgm:prSet presAssocID="{D326C9C5-0A19-46F2-86D4-F745250CB1BC}" presName="sibTrans" presStyleCnt="0"/>
      <dgm:spPr/>
    </dgm:pt>
    <dgm:pt modelId="{CFB0F215-6AE2-4883-B4C6-4B69AE2EE70F}" type="pres">
      <dgm:prSet presAssocID="{40059BA0-0C21-4447-94CE-F458D0B1CE8F}" presName="comp" presStyleCnt="0"/>
      <dgm:spPr/>
    </dgm:pt>
    <dgm:pt modelId="{184A662B-7ACE-4346-8DAB-7BF896C600F1}" type="pres">
      <dgm:prSet presAssocID="{40059BA0-0C21-4447-94CE-F458D0B1CE8F}" presName="rect2" presStyleLbl="node1" presStyleIdx="3" presStyleCnt="4">
        <dgm:presLayoutVars>
          <dgm:bulletEnabled val="1"/>
        </dgm:presLayoutVars>
      </dgm:prSet>
      <dgm:spPr/>
      <dgm:t>
        <a:bodyPr/>
        <a:lstStyle/>
        <a:p>
          <a:endParaRPr lang="en-US"/>
        </a:p>
      </dgm:t>
    </dgm:pt>
    <dgm:pt modelId="{12EA0DCA-B538-446F-B333-A49B8907C644}" type="pres">
      <dgm:prSet presAssocID="{40059BA0-0C21-4447-94CE-F458D0B1CE8F}" presName="rect1" presStyleLbl="lnNode1" presStyleIdx="3" presStyleCnt="4"/>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1000" r="-1000"/>
          </a:stretch>
        </a:blipFill>
      </dgm:spPr>
    </dgm:pt>
  </dgm:ptLst>
  <dgm:cxnLst>
    <dgm:cxn modelId="{5416F4AB-BB01-44B1-8E18-C455B805ABD3}" type="presOf" srcId="{3C79810B-E703-4EBD-95B3-D09005434196}" destId="{BF7CB4B4-E39A-4DD7-A542-728851138866}" srcOrd="0" destOrd="0" presId="urn:microsoft.com/office/officeart/2008/layout/AlternatingPictureBlocks"/>
    <dgm:cxn modelId="{25E3CD94-BD37-41EB-AE03-0B5D62C72158}" srcId="{3C79810B-E703-4EBD-95B3-D09005434196}" destId="{CF40AC32-5807-4C42-A98E-79E823DC0BF2}" srcOrd="1" destOrd="0" parTransId="{6C036443-9289-4CCE-A18E-A75EBA83E7E6}" sibTransId="{996480DF-BA73-4766-BA68-0578FD880E80}"/>
    <dgm:cxn modelId="{FDE89E8A-72FC-480E-AFE8-3D05EDE5C24F}" srcId="{3C79810B-E703-4EBD-95B3-D09005434196}" destId="{9E3E4264-2A8A-41BA-BE27-86C38309F5A6}" srcOrd="0" destOrd="0" parTransId="{B2B5E23E-925C-4540-A246-886DDA333800}" sibTransId="{25B07CAA-79C9-4083-81CE-F6B6361C1C1D}"/>
    <dgm:cxn modelId="{4D88850B-F7B6-4F86-A198-EABA95996FB3}" type="presOf" srcId="{CF40AC32-5807-4C42-A98E-79E823DC0BF2}" destId="{3C78BBAB-6388-4727-8231-09A0F2B447BF}" srcOrd="0" destOrd="0" presId="urn:microsoft.com/office/officeart/2008/layout/AlternatingPictureBlocks"/>
    <dgm:cxn modelId="{99D6A3C6-76B5-44FA-B946-8436E30EADB8}" type="presOf" srcId="{44CB4639-4192-4B2A-B392-ABE6C13893DB}" destId="{B221C15C-96D8-4FB9-9CD2-3F048D688E5B}" srcOrd="0" destOrd="0" presId="urn:microsoft.com/office/officeart/2008/layout/AlternatingPictureBlocks"/>
    <dgm:cxn modelId="{161638E3-5DB0-46E2-8E9D-C70CBEB9CA22}" type="presOf" srcId="{9E3E4264-2A8A-41BA-BE27-86C38309F5A6}" destId="{404FB30A-A651-4A7C-B132-895866C187CF}" srcOrd="0" destOrd="0" presId="urn:microsoft.com/office/officeart/2008/layout/AlternatingPictureBlocks"/>
    <dgm:cxn modelId="{AAF06E2E-F8B9-433B-BA05-42109D3A8518}" srcId="{3C79810B-E703-4EBD-95B3-D09005434196}" destId="{44CB4639-4192-4B2A-B392-ABE6C13893DB}" srcOrd="2" destOrd="0" parTransId="{A367303A-5C50-4F1B-8BA0-A30EE2E01649}" sibTransId="{D326C9C5-0A19-46F2-86D4-F745250CB1BC}"/>
    <dgm:cxn modelId="{6F935CDA-CE02-4F6F-B9B9-13E33490F3C1}" srcId="{3C79810B-E703-4EBD-95B3-D09005434196}" destId="{40059BA0-0C21-4447-94CE-F458D0B1CE8F}" srcOrd="3" destOrd="0" parTransId="{D3C4D942-022C-4C7D-8DD0-A95BFCE8BF17}" sibTransId="{85FCF7E6-8109-485B-996B-254764EB1FDA}"/>
    <dgm:cxn modelId="{0DA5B006-54D8-4939-831B-0EED95975647}" type="presOf" srcId="{40059BA0-0C21-4447-94CE-F458D0B1CE8F}" destId="{184A662B-7ACE-4346-8DAB-7BF896C600F1}" srcOrd="0" destOrd="0" presId="urn:microsoft.com/office/officeart/2008/layout/AlternatingPictureBlocks"/>
    <dgm:cxn modelId="{F3C7759D-019D-4179-8937-76A7909C8732}" type="presParOf" srcId="{BF7CB4B4-E39A-4DD7-A542-728851138866}" destId="{BCD315FF-EFB8-4FC4-853C-54E3560470DC}" srcOrd="0" destOrd="0" presId="urn:microsoft.com/office/officeart/2008/layout/AlternatingPictureBlocks"/>
    <dgm:cxn modelId="{7FC68A75-144B-47BE-8B1A-92302A6DF6FC}" type="presParOf" srcId="{BCD315FF-EFB8-4FC4-853C-54E3560470DC}" destId="{404FB30A-A651-4A7C-B132-895866C187CF}" srcOrd="0" destOrd="0" presId="urn:microsoft.com/office/officeart/2008/layout/AlternatingPictureBlocks"/>
    <dgm:cxn modelId="{C23A4AEF-227C-4D93-BCB1-6D5836E58E34}" type="presParOf" srcId="{BCD315FF-EFB8-4FC4-853C-54E3560470DC}" destId="{F0978299-1EFA-4D2F-BD0E-9226FF28D646}" srcOrd="1" destOrd="0" presId="urn:microsoft.com/office/officeart/2008/layout/AlternatingPictureBlocks"/>
    <dgm:cxn modelId="{191ED496-65EF-4D9F-904E-27EBC2CBD9CA}" type="presParOf" srcId="{BF7CB4B4-E39A-4DD7-A542-728851138866}" destId="{4A3279E7-1460-42A9-9394-760B94B104F1}" srcOrd="1" destOrd="0" presId="urn:microsoft.com/office/officeart/2008/layout/AlternatingPictureBlocks"/>
    <dgm:cxn modelId="{3E89763B-7D09-412D-9D99-9AC8DA100A4F}" type="presParOf" srcId="{BF7CB4B4-E39A-4DD7-A542-728851138866}" destId="{15C2733F-510A-47D1-88F6-B3F826C0D657}" srcOrd="2" destOrd="0" presId="urn:microsoft.com/office/officeart/2008/layout/AlternatingPictureBlocks"/>
    <dgm:cxn modelId="{B8495E79-B5D1-4FF0-A804-BFBD48A9E782}" type="presParOf" srcId="{15C2733F-510A-47D1-88F6-B3F826C0D657}" destId="{3C78BBAB-6388-4727-8231-09A0F2B447BF}" srcOrd="0" destOrd="0" presId="urn:microsoft.com/office/officeart/2008/layout/AlternatingPictureBlocks"/>
    <dgm:cxn modelId="{5B55E275-4FFF-494B-8229-5F82BD69314A}" type="presParOf" srcId="{15C2733F-510A-47D1-88F6-B3F826C0D657}" destId="{706E89C1-8E7F-45B9-B2D9-659B27790CAC}" srcOrd="1" destOrd="0" presId="urn:microsoft.com/office/officeart/2008/layout/AlternatingPictureBlocks"/>
    <dgm:cxn modelId="{8FE8FBA4-8B06-40CE-AA17-5CD33C416E7E}" type="presParOf" srcId="{BF7CB4B4-E39A-4DD7-A542-728851138866}" destId="{6F7355DB-8298-4A3B-B71B-7A1D6F9009E7}" srcOrd="3" destOrd="0" presId="urn:microsoft.com/office/officeart/2008/layout/AlternatingPictureBlocks"/>
    <dgm:cxn modelId="{38544B23-9F0E-41FD-857E-1DC03E8E8457}" type="presParOf" srcId="{BF7CB4B4-E39A-4DD7-A542-728851138866}" destId="{DA1AE34B-BB3C-4322-B217-B3B1EB5029B3}" srcOrd="4" destOrd="0" presId="urn:microsoft.com/office/officeart/2008/layout/AlternatingPictureBlocks"/>
    <dgm:cxn modelId="{34B8E598-18D7-4200-BF07-101F1C41DE34}" type="presParOf" srcId="{DA1AE34B-BB3C-4322-B217-B3B1EB5029B3}" destId="{B221C15C-96D8-4FB9-9CD2-3F048D688E5B}" srcOrd="0" destOrd="0" presId="urn:microsoft.com/office/officeart/2008/layout/AlternatingPictureBlocks"/>
    <dgm:cxn modelId="{FD304937-0E10-46F1-B152-B6226D507ED7}" type="presParOf" srcId="{DA1AE34B-BB3C-4322-B217-B3B1EB5029B3}" destId="{F824B131-EF9D-45FC-ADFF-6E7CCC9EC0AF}" srcOrd="1" destOrd="0" presId="urn:microsoft.com/office/officeart/2008/layout/AlternatingPictureBlocks"/>
    <dgm:cxn modelId="{58A6D4A8-5634-4121-BC5A-E050D28638F6}" type="presParOf" srcId="{BF7CB4B4-E39A-4DD7-A542-728851138866}" destId="{69FEBA7C-0DDF-4B23-BF2A-90B55CBB47C4}" srcOrd="5" destOrd="0" presId="urn:microsoft.com/office/officeart/2008/layout/AlternatingPictureBlocks"/>
    <dgm:cxn modelId="{A166A20A-2A39-4394-B4EE-8515E3C2B0AA}" type="presParOf" srcId="{BF7CB4B4-E39A-4DD7-A542-728851138866}" destId="{CFB0F215-6AE2-4883-B4C6-4B69AE2EE70F}" srcOrd="6" destOrd="0" presId="urn:microsoft.com/office/officeart/2008/layout/AlternatingPictureBlocks"/>
    <dgm:cxn modelId="{02F2A402-260F-4B23-833D-A3B79DBF21F5}" type="presParOf" srcId="{CFB0F215-6AE2-4883-B4C6-4B69AE2EE70F}" destId="{184A662B-7ACE-4346-8DAB-7BF896C600F1}" srcOrd="0" destOrd="0" presId="urn:microsoft.com/office/officeart/2008/layout/AlternatingPictureBlocks"/>
    <dgm:cxn modelId="{8C3F938F-9E8B-48AB-83D4-EF2822A4FB11}" type="presParOf" srcId="{CFB0F215-6AE2-4883-B4C6-4B69AE2EE70F}" destId="{12EA0DCA-B538-446F-B333-A49B8907C644}" srcOrd="1" destOrd="0" presId="urn:microsoft.com/office/officeart/2008/layout/AlternatingPictureBlock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4FB30A-A651-4A7C-B132-895866C187CF}">
      <dsp:nvSpPr>
        <dsp:cNvPr id="0" name=""/>
        <dsp:cNvSpPr/>
      </dsp:nvSpPr>
      <dsp:spPr>
        <a:xfrm>
          <a:off x="1954811" y="850"/>
          <a:ext cx="1744290" cy="788914"/>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latin typeface="Aptos (Body)"/>
            </a:rPr>
            <a:t>NumPy</a:t>
          </a:r>
        </a:p>
      </dsp:txBody>
      <dsp:txXfrm>
        <a:off x="1954811" y="850"/>
        <a:ext cx="1744290" cy="788914"/>
      </dsp:txXfrm>
    </dsp:sp>
    <dsp:sp modelId="{F0978299-1EFA-4D2F-BD0E-9226FF28D646}">
      <dsp:nvSpPr>
        <dsp:cNvPr id="0" name=""/>
        <dsp:cNvSpPr/>
      </dsp:nvSpPr>
      <dsp:spPr>
        <a:xfrm>
          <a:off x="1095683" y="33511"/>
          <a:ext cx="781025" cy="788914"/>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6274" t="-195" r="5842" b="7038"/>
          </a:stretch>
        </a:blip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78BBAB-6388-4727-8231-09A0F2B447BF}">
      <dsp:nvSpPr>
        <dsp:cNvPr id="0" name=""/>
        <dsp:cNvSpPr/>
      </dsp:nvSpPr>
      <dsp:spPr>
        <a:xfrm>
          <a:off x="1095683" y="919935"/>
          <a:ext cx="1744290" cy="788914"/>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kumimoji="0" lang="en-US" sz="3100" b="0" i="0" u="none" strike="noStrike" kern="1200" cap="none" spc="0" normalizeH="0" baseline="0" noProof="0" dirty="0">
              <a:ln/>
              <a:effectLst/>
              <a:uLnTx/>
              <a:uFillTx/>
              <a:latin typeface="Aptos (Body)"/>
              <a:ea typeface="+mn-ea"/>
              <a:cs typeface="+mn-cs"/>
            </a:rPr>
            <a:t>Pandas</a:t>
          </a:r>
          <a:endParaRPr lang="en-US" sz="3100" kern="1200" dirty="0">
            <a:latin typeface="Aptos (Body)"/>
          </a:endParaRPr>
        </a:p>
      </dsp:txBody>
      <dsp:txXfrm>
        <a:off x="1095683" y="919935"/>
        <a:ext cx="1744290" cy="788914"/>
      </dsp:txXfrm>
    </dsp:sp>
    <dsp:sp modelId="{706E89C1-8E7F-45B9-B2D9-659B27790CAC}">
      <dsp:nvSpPr>
        <dsp:cNvPr id="0" name=""/>
        <dsp:cNvSpPr/>
      </dsp:nvSpPr>
      <dsp:spPr>
        <a:xfrm>
          <a:off x="2918076" y="919935"/>
          <a:ext cx="781025" cy="788914"/>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6000" b="-16000"/>
          </a:stretch>
        </a:blip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21C15C-96D8-4FB9-9CD2-3F048D688E5B}">
      <dsp:nvSpPr>
        <dsp:cNvPr id="0" name=""/>
        <dsp:cNvSpPr/>
      </dsp:nvSpPr>
      <dsp:spPr>
        <a:xfrm>
          <a:off x="1954811" y="1839021"/>
          <a:ext cx="1744290" cy="788914"/>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buClrTx/>
            <a:buSzTx/>
          </a:pPr>
          <a:r>
            <a:rPr kumimoji="0" lang="en-US" sz="3100" b="0" i="0" u="none" strike="noStrike" kern="1200" cap="none" spc="0" normalizeH="0" baseline="0" noProof="0" dirty="0" err="1">
              <a:ln/>
              <a:effectLst/>
              <a:uLnTx/>
              <a:uFillTx/>
              <a:latin typeface="Aptos (Body)"/>
              <a:ea typeface="+mn-ea"/>
              <a:cs typeface="+mn-cs"/>
            </a:rPr>
            <a:t>PIllow</a:t>
          </a:r>
          <a:endParaRPr lang="en-US" sz="3100" kern="1200" dirty="0">
            <a:latin typeface="Aptos (Body)"/>
          </a:endParaRPr>
        </a:p>
      </dsp:txBody>
      <dsp:txXfrm>
        <a:off x="1954811" y="1839021"/>
        <a:ext cx="1744290" cy="788914"/>
      </dsp:txXfrm>
    </dsp:sp>
    <dsp:sp modelId="{F824B131-EF9D-45FC-ADFF-6E7CCC9EC0AF}">
      <dsp:nvSpPr>
        <dsp:cNvPr id="0" name=""/>
        <dsp:cNvSpPr/>
      </dsp:nvSpPr>
      <dsp:spPr>
        <a:xfrm>
          <a:off x="1095683" y="1839021"/>
          <a:ext cx="781025" cy="788914"/>
        </a:xfrm>
        <a:prstGeom prst="rect">
          <a:avLst/>
        </a:prstGeom>
        <a:blipFill dpi="0" rotWithShape="1">
          <a:blip xmlns:r="http://schemas.openxmlformats.org/officeDocument/2006/relationships" r:embed="rId3" cstate="print">
            <a:extLst>
              <a:ext uri="{28A0092B-C50C-407E-A947-70E740481C1C}">
                <a14:useLocalDpi xmlns:a14="http://schemas.microsoft.com/office/drawing/2010/main" val="0"/>
              </a:ext>
            </a:extLst>
          </a:blip>
          <a:srcRect/>
          <a:stretch>
            <a:fillRect l="2935" t="2436" r="2407" b="2906"/>
          </a:stretch>
        </a:blip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E1C07E-3171-4443-B725-4889231F6858}">
      <dsp:nvSpPr>
        <dsp:cNvPr id="0" name=""/>
        <dsp:cNvSpPr/>
      </dsp:nvSpPr>
      <dsp:spPr>
        <a:xfrm>
          <a:off x="1095683" y="2758107"/>
          <a:ext cx="1744290" cy="788914"/>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kumimoji="0" lang="en-US" sz="2300" b="0" i="0" u="none" strike="noStrike" kern="1200" cap="none" spc="0" normalizeH="0" baseline="0" noProof="0" dirty="0">
              <a:ln/>
              <a:effectLst/>
              <a:uLnTx/>
              <a:uFillTx/>
              <a:latin typeface="Aptos (Body)"/>
              <a:ea typeface="+mn-ea"/>
              <a:cs typeface="+mn-cs"/>
            </a:rPr>
            <a:t>Scikit-Learn</a:t>
          </a:r>
          <a:endParaRPr lang="en-US" sz="2300" kern="1200" dirty="0"/>
        </a:p>
      </dsp:txBody>
      <dsp:txXfrm>
        <a:off x="1095683" y="2758107"/>
        <a:ext cx="1744290" cy="788914"/>
      </dsp:txXfrm>
    </dsp:sp>
    <dsp:sp modelId="{E993D79C-4E86-418F-8C9A-7A79FF7F0B0B}">
      <dsp:nvSpPr>
        <dsp:cNvPr id="0" name=""/>
        <dsp:cNvSpPr/>
      </dsp:nvSpPr>
      <dsp:spPr>
        <a:xfrm>
          <a:off x="2918076" y="2758107"/>
          <a:ext cx="781025" cy="788914"/>
        </a:xfrm>
        <a:prstGeom prst="rect">
          <a:avLst/>
        </a:prstGeom>
        <a:blipFill dpi="0" rotWithShape="1">
          <a:blip xmlns:r="http://schemas.openxmlformats.org/officeDocument/2006/relationships" r:embed="rId4"/>
          <a:srcRect/>
          <a:stretch>
            <a:fillRect l="-9447" t="17413" r="-7028" b="20633"/>
          </a:stretch>
        </a:blip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4FB30A-A651-4A7C-B132-895866C187CF}">
      <dsp:nvSpPr>
        <dsp:cNvPr id="0" name=""/>
        <dsp:cNvSpPr/>
      </dsp:nvSpPr>
      <dsp:spPr>
        <a:xfrm>
          <a:off x="1954811" y="850"/>
          <a:ext cx="1744290" cy="788914"/>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kumimoji="0" lang="en-US" sz="2400" b="0" i="0" u="none" strike="noStrike" kern="1200" cap="none" spc="0" normalizeH="0" baseline="0" noProof="0" dirty="0">
              <a:ln/>
              <a:effectLst/>
              <a:uLnTx/>
              <a:uFillTx/>
              <a:latin typeface="Aptos (Body)"/>
              <a:ea typeface="+mn-ea"/>
              <a:cs typeface="+mn-cs"/>
            </a:rPr>
            <a:t>TensorFlow</a:t>
          </a:r>
          <a:endParaRPr lang="en-US" sz="3100" kern="1200" dirty="0">
            <a:latin typeface="Aptos (Body)"/>
          </a:endParaRPr>
        </a:p>
      </dsp:txBody>
      <dsp:txXfrm>
        <a:off x="1954811" y="850"/>
        <a:ext cx="1744290" cy="788914"/>
      </dsp:txXfrm>
    </dsp:sp>
    <dsp:sp modelId="{F0978299-1EFA-4D2F-BD0E-9226FF28D646}">
      <dsp:nvSpPr>
        <dsp:cNvPr id="0" name=""/>
        <dsp:cNvSpPr/>
      </dsp:nvSpPr>
      <dsp:spPr>
        <a:xfrm>
          <a:off x="1095683" y="850"/>
          <a:ext cx="781025" cy="788914"/>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3446" t="4854" r="3336" b="3756"/>
          </a:stretch>
        </a:blip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78BBAB-6388-4727-8231-09A0F2B447BF}">
      <dsp:nvSpPr>
        <dsp:cNvPr id="0" name=""/>
        <dsp:cNvSpPr/>
      </dsp:nvSpPr>
      <dsp:spPr>
        <a:xfrm>
          <a:off x="1095683" y="919935"/>
          <a:ext cx="1744290" cy="788914"/>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kumimoji="0" lang="en-US" sz="2400" b="0" i="0" u="none" strike="noStrike" kern="1200" cap="none" spc="0" normalizeH="0" baseline="0" noProof="0" dirty="0" err="1">
              <a:ln/>
              <a:effectLst/>
              <a:uLnTx/>
              <a:uFillTx/>
              <a:latin typeface="Aptos (Body)"/>
              <a:ea typeface="+mn-ea"/>
              <a:cs typeface="+mn-cs"/>
            </a:rPr>
            <a:t>MatPlotLib</a:t>
          </a:r>
          <a:endParaRPr lang="en-US" sz="2400" kern="1200" dirty="0">
            <a:latin typeface="Aptos (Body)"/>
          </a:endParaRPr>
        </a:p>
      </dsp:txBody>
      <dsp:txXfrm>
        <a:off x="1095683" y="919935"/>
        <a:ext cx="1744290" cy="788914"/>
      </dsp:txXfrm>
    </dsp:sp>
    <dsp:sp modelId="{706E89C1-8E7F-45B9-B2D9-659B27790CAC}">
      <dsp:nvSpPr>
        <dsp:cNvPr id="0" name=""/>
        <dsp:cNvSpPr/>
      </dsp:nvSpPr>
      <dsp:spPr>
        <a:xfrm>
          <a:off x="2918076" y="919935"/>
          <a:ext cx="781025" cy="788914"/>
        </a:xfrm>
        <a:prstGeom prst="rect">
          <a:avLst/>
        </a:prstGeom>
        <a:blipFill dpi="0" rotWithShape="1">
          <a:blip xmlns:r="http://schemas.openxmlformats.org/officeDocument/2006/relationships" r:embed="rId2"/>
          <a:srcRect/>
          <a:stretch>
            <a:fillRect l="3189" t="4604" r="2794" b="3223"/>
          </a:stretch>
        </a:blip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21C15C-96D8-4FB9-9CD2-3F048D688E5B}">
      <dsp:nvSpPr>
        <dsp:cNvPr id="0" name=""/>
        <dsp:cNvSpPr/>
      </dsp:nvSpPr>
      <dsp:spPr>
        <a:xfrm>
          <a:off x="1954811" y="1839021"/>
          <a:ext cx="1744290" cy="788914"/>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buClrTx/>
            <a:buSzTx/>
          </a:pPr>
          <a:r>
            <a:rPr lang="en-US" sz="3100" kern="1200" dirty="0" err="1">
              <a:latin typeface="Aptos (Body)"/>
            </a:rPr>
            <a:t>Colab</a:t>
          </a:r>
          <a:endParaRPr lang="en-US" sz="3100" kern="1200" dirty="0">
            <a:latin typeface="Aptos (Body)"/>
          </a:endParaRPr>
        </a:p>
      </dsp:txBody>
      <dsp:txXfrm>
        <a:off x="1954811" y="1839021"/>
        <a:ext cx="1744290" cy="788914"/>
      </dsp:txXfrm>
    </dsp:sp>
    <dsp:sp modelId="{F824B131-EF9D-45FC-ADFF-6E7CCC9EC0AF}">
      <dsp:nvSpPr>
        <dsp:cNvPr id="0" name=""/>
        <dsp:cNvSpPr/>
      </dsp:nvSpPr>
      <dsp:spPr>
        <a:xfrm>
          <a:off x="1095683" y="1839021"/>
          <a:ext cx="781025" cy="788914"/>
        </a:xfrm>
        <a:prstGeom prst="rect">
          <a:avLst/>
        </a:prstGeom>
        <a:blipFill dpi="0" rotWithShape="1">
          <a:blip xmlns:r="http://schemas.openxmlformats.org/officeDocument/2006/relationships" r:embed="rId3"/>
          <a:srcRect/>
          <a:stretch>
            <a:fillRect l="-25275" t="7196" r="-26037" b="540"/>
          </a:stretch>
        </a:blip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4A662B-7ACE-4346-8DAB-7BF896C600F1}">
      <dsp:nvSpPr>
        <dsp:cNvPr id="0" name=""/>
        <dsp:cNvSpPr/>
      </dsp:nvSpPr>
      <dsp:spPr>
        <a:xfrm>
          <a:off x="1095683" y="2758107"/>
          <a:ext cx="1744290" cy="788914"/>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Kaggle</a:t>
          </a:r>
        </a:p>
      </dsp:txBody>
      <dsp:txXfrm>
        <a:off x="1095683" y="2758107"/>
        <a:ext cx="1744290" cy="788914"/>
      </dsp:txXfrm>
    </dsp:sp>
    <dsp:sp modelId="{12EA0DCA-B538-446F-B333-A49B8907C644}">
      <dsp:nvSpPr>
        <dsp:cNvPr id="0" name=""/>
        <dsp:cNvSpPr/>
      </dsp:nvSpPr>
      <dsp:spPr>
        <a:xfrm>
          <a:off x="2918076" y="2758107"/>
          <a:ext cx="781025" cy="788914"/>
        </a:xfrm>
        <a:prstGeom prst="rect">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1000" r="-1000"/>
          </a:stretch>
        </a:blip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D7AA4AC4-6042-4F93-C436-1D83E11C93A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DC69D3DB-CCB5-F5C9-FE7C-E1FC04B175E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2F06526-A4BE-4D4B-B797-AB9B5296C918}" type="datetimeFigureOut">
              <a:rPr lang="en-US" smtClean="0"/>
              <a:t>6/12/2025</a:t>
            </a:fld>
            <a:endParaRPr lang="en-US"/>
          </a:p>
        </p:txBody>
      </p:sp>
      <p:sp>
        <p:nvSpPr>
          <p:cNvPr id="4" name="Footer Placeholder 3">
            <a:extLst>
              <a:ext uri="{FF2B5EF4-FFF2-40B4-BE49-F238E27FC236}">
                <a16:creationId xmlns:a16="http://schemas.microsoft.com/office/drawing/2014/main" xmlns="" id="{1A12C3FA-4BA2-AF61-7B2A-518971868DA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C0FCDE5C-D6C9-F172-7B1C-BC53E61B3D9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D9B33AD-4A00-40FD-900A-D88A82431A5B}" type="slidenum">
              <a:rPr lang="en-US" smtClean="0"/>
              <a:t>‹#›</a:t>
            </a:fld>
            <a:endParaRPr lang="en-US"/>
          </a:p>
        </p:txBody>
      </p:sp>
    </p:spTree>
    <p:extLst>
      <p:ext uri="{BB962C8B-B14F-4D97-AF65-F5344CB8AC3E}">
        <p14:creationId xmlns:p14="http://schemas.microsoft.com/office/powerpoint/2010/main" val="6170035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FFB733-1803-4642-8948-BE0762E71D8A}" type="datetimeFigureOut">
              <a:rPr lang="en-US" smtClean="0"/>
              <a:t>6/12/2025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0CEF9C-245F-4C73-85E0-11A8F09A4EDD}" type="slidenum">
              <a:rPr lang="en-US" smtClean="0"/>
              <a:t>‹#›</a:t>
            </a:fld>
            <a:endParaRPr lang="en-US"/>
          </a:p>
        </p:txBody>
      </p:sp>
    </p:spTree>
    <p:extLst>
      <p:ext uri="{BB962C8B-B14F-4D97-AF65-F5344CB8AC3E}">
        <p14:creationId xmlns:p14="http://schemas.microsoft.com/office/powerpoint/2010/main" val="1415257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6f927f5c2b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6f927f5c2b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22164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r" rtl="1">
              <a:lnSpc>
                <a:spcPct val="107000"/>
              </a:lnSpc>
              <a:spcBef>
                <a:spcPts val="0"/>
              </a:spcBef>
              <a:spcAft>
                <a:spcPts val="800"/>
              </a:spcAft>
              <a:tabLst>
                <a:tab pos="1000125" algn="l"/>
              </a:tabLst>
            </a:pPr>
            <a:r>
              <a:rPr lang="ar-EG" sz="1800" kern="100" dirty="0">
                <a:effectLst/>
                <a:latin typeface="Aptos" panose="020B0004020202020204" pitchFamily="34" charset="0"/>
                <a:ea typeface="Aptos" panose="020B0004020202020204" pitchFamily="34" charset="0"/>
                <a:cs typeface="Arial" panose="020B0604020202020204" pitchFamily="34" charset="0"/>
              </a:rPr>
              <a:t>الخطوة </a:t>
            </a:r>
            <a:r>
              <a:rPr lang="ar-EG" sz="1800" kern="100" dirty="0" err="1">
                <a:effectLst/>
                <a:latin typeface="Aptos" panose="020B0004020202020204" pitchFamily="34" charset="0"/>
                <a:ea typeface="Aptos" panose="020B0004020202020204" pitchFamily="34" charset="0"/>
                <a:cs typeface="Arial" panose="020B0604020202020204" pitchFamily="34" charset="0"/>
              </a:rPr>
              <a:t>اللى</a:t>
            </a:r>
            <a:r>
              <a:rPr lang="ar-EG" sz="1800" kern="100" dirty="0">
                <a:effectLst/>
                <a:latin typeface="Aptos" panose="020B0004020202020204" pitchFamily="34" charset="0"/>
                <a:ea typeface="Aptos" panose="020B0004020202020204" pitchFamily="34" charset="0"/>
                <a:cs typeface="Arial" panose="020B0604020202020204" pitchFamily="34" charset="0"/>
              </a:rPr>
              <a:t> بعد كدا هي ال</a:t>
            </a:r>
            <a:r>
              <a:rPr lang="en-US" sz="1800" kern="100" dirty="0">
                <a:effectLst/>
                <a:latin typeface="Aptos" panose="020B0004020202020204" pitchFamily="34" charset="0"/>
                <a:ea typeface="Aptos" panose="020B0004020202020204" pitchFamily="34" charset="0"/>
                <a:cs typeface="Arial" panose="020B0604020202020204" pitchFamily="34" charset="0"/>
              </a:rPr>
              <a:t>Data pre-processing</a:t>
            </a:r>
            <a:r>
              <a:rPr lang="ar-EG" sz="1800" kern="100" dirty="0">
                <a:effectLst/>
                <a:latin typeface="Aptos" panose="020B0004020202020204" pitchFamily="34" charset="0"/>
                <a:ea typeface="Aptos" panose="020B0004020202020204" pitchFamily="34" charset="0"/>
                <a:cs typeface="Arial" panose="020B0604020202020204" pitchFamily="34" charset="0"/>
              </a:rPr>
              <a:t> و </a:t>
            </a:r>
            <a:r>
              <a:rPr lang="ar-EG" sz="1800" kern="100" dirty="0" err="1">
                <a:effectLst/>
                <a:latin typeface="Aptos" panose="020B0004020202020204" pitchFamily="34" charset="0"/>
                <a:ea typeface="Aptos" panose="020B0004020202020204" pitchFamily="34" charset="0"/>
                <a:cs typeface="Arial" panose="020B0604020202020204" pitchFamily="34" charset="0"/>
              </a:rPr>
              <a:t>زى</a:t>
            </a:r>
            <a:r>
              <a:rPr lang="ar-EG" sz="1800" kern="100" dirty="0">
                <a:effectLst/>
                <a:latin typeface="Aptos" panose="020B0004020202020204" pitchFamily="34" charset="0"/>
                <a:ea typeface="Aptos" panose="020B0004020202020204" pitchFamily="34" charset="0"/>
                <a:cs typeface="Arial" panose="020B0604020202020204" pitchFamily="34" charset="0"/>
              </a:rPr>
              <a:t> ما قلنا عشان فيه </a:t>
            </a:r>
            <a:r>
              <a:rPr lang="en-US" sz="1800" kern="100" dirty="0">
                <a:effectLst/>
                <a:latin typeface="Aptos" panose="020B0004020202020204" pitchFamily="34" charset="0"/>
                <a:ea typeface="Aptos" panose="020B0004020202020204" pitchFamily="34" charset="0"/>
                <a:cs typeface="Arial" panose="020B0604020202020204" pitchFamily="34" charset="0"/>
              </a:rPr>
              <a:t>Class imbalance</a:t>
            </a:r>
            <a:r>
              <a:rPr lang="ar-EG" sz="1800" kern="100" dirty="0">
                <a:effectLst/>
                <a:latin typeface="Aptos" panose="020B0004020202020204" pitchFamily="34" charset="0"/>
                <a:ea typeface="Aptos" panose="020B0004020202020204" pitchFamily="34" charset="0"/>
                <a:cs typeface="Arial" panose="020B0604020202020204" pitchFamily="34" charset="0"/>
              </a:rPr>
              <a:t>، ان </a:t>
            </a:r>
            <a:r>
              <a:rPr lang="en-US" sz="1800" kern="100" dirty="0">
                <a:effectLst/>
                <a:latin typeface="Aptos" panose="020B0004020202020204" pitchFamily="34" charset="0"/>
                <a:ea typeface="Aptos" panose="020B0004020202020204" pitchFamily="34" charset="0"/>
                <a:cs typeface="Arial" panose="020B0604020202020204" pitchFamily="34" charset="0"/>
              </a:rPr>
              <a:t>class </a:t>
            </a:r>
            <a:r>
              <a:rPr lang="ar-EG" sz="1800" kern="100" dirty="0">
                <a:effectLst/>
                <a:latin typeface="Aptos" panose="020B0004020202020204" pitchFamily="34" charset="0"/>
                <a:ea typeface="Aptos" panose="020B0004020202020204" pitchFamily="34" charset="0"/>
                <a:cs typeface="Arial" panose="020B0604020202020204" pitchFamily="34" charset="0"/>
              </a:rPr>
              <a:t> واحد واخد 67% من الداتا، فعملنا </a:t>
            </a:r>
            <a:r>
              <a:rPr lang="en-US" sz="1800" kern="100" dirty="0">
                <a:effectLst/>
                <a:latin typeface="Aptos" panose="020B0004020202020204" pitchFamily="34" charset="0"/>
                <a:ea typeface="Aptos" panose="020B0004020202020204" pitchFamily="34" charset="0"/>
                <a:cs typeface="Arial" panose="020B0604020202020204" pitchFamily="34" charset="0"/>
              </a:rPr>
              <a:t>oversampling </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لل</a:t>
            </a:r>
            <a:r>
              <a:rPr lang="en-US" sz="1800" kern="100" dirty="0">
                <a:effectLst/>
                <a:latin typeface="Aptos" panose="020B0004020202020204" pitchFamily="34" charset="0"/>
                <a:ea typeface="Aptos" panose="020B0004020202020204" pitchFamily="34" charset="0"/>
                <a:cs typeface="Arial" panose="020B0604020202020204" pitchFamily="34" charset="0"/>
              </a:rPr>
              <a:t>minority classes </a:t>
            </a:r>
            <a:r>
              <a:rPr lang="ar-EG" sz="1800" kern="100" dirty="0">
                <a:effectLst/>
                <a:latin typeface="Aptos" panose="020B0004020202020204" pitchFamily="34" charset="0"/>
                <a:ea typeface="Aptos" panose="020B0004020202020204" pitchFamily="34" charset="0"/>
                <a:cs typeface="Arial" panose="020B0604020202020204" pitchFamily="34" charset="0"/>
              </a:rPr>
              <a:t> بمعنى اننا خدنا ال</a:t>
            </a:r>
            <a:r>
              <a:rPr lang="en-US" sz="1800" kern="100" dirty="0">
                <a:effectLst/>
                <a:latin typeface="Aptos" panose="020B0004020202020204" pitchFamily="34" charset="0"/>
                <a:ea typeface="Aptos" panose="020B0004020202020204" pitchFamily="34" charset="0"/>
                <a:cs typeface="Arial" panose="020B0604020202020204" pitchFamily="34" charset="0"/>
              </a:rPr>
              <a:t>classes </a:t>
            </a:r>
            <a:r>
              <a:rPr lang="ar-EG" sz="1800" kern="100" dirty="0">
                <a:effectLst/>
                <a:latin typeface="Aptos" panose="020B0004020202020204" pitchFamily="34" charset="0"/>
                <a:ea typeface="Aptos" panose="020B0004020202020204" pitchFamily="34" charset="0"/>
                <a:cs typeface="Arial" panose="020B0604020202020204" pitchFamily="34" charset="0"/>
              </a:rPr>
              <a:t> الأصغر و كررنا الصور </a:t>
            </a:r>
            <a:r>
              <a:rPr lang="ar-EG" sz="1800" kern="100" dirty="0" err="1">
                <a:effectLst/>
                <a:latin typeface="Aptos" panose="020B0004020202020204" pitchFamily="34" charset="0"/>
                <a:ea typeface="Aptos" panose="020B0004020202020204" pitchFamily="34" charset="0"/>
                <a:cs typeface="Arial" panose="020B0604020202020204" pitchFamily="34" charset="0"/>
              </a:rPr>
              <a:t>اللى</a:t>
            </a:r>
            <a:r>
              <a:rPr lang="ar-EG" sz="1800" kern="100" dirty="0">
                <a:effectLst/>
                <a:latin typeface="Aptos" panose="020B0004020202020204" pitchFamily="34" charset="0"/>
                <a:ea typeface="Aptos" panose="020B0004020202020204" pitchFamily="34" charset="0"/>
                <a:cs typeface="Arial" panose="020B0604020202020204" pitchFamily="34" charset="0"/>
              </a:rPr>
              <a:t> فيها بحيث كل ال</a:t>
            </a:r>
            <a:r>
              <a:rPr lang="en-US" sz="1800" kern="100" dirty="0">
                <a:effectLst/>
                <a:latin typeface="Aptos" panose="020B0004020202020204" pitchFamily="34" charset="0"/>
                <a:ea typeface="Aptos" panose="020B0004020202020204" pitchFamily="34" charset="0"/>
                <a:cs typeface="Arial" panose="020B0604020202020204" pitchFamily="34" charset="0"/>
              </a:rPr>
              <a:t>classes </a:t>
            </a:r>
            <a:r>
              <a:rPr lang="ar-EG" sz="1800" kern="100" dirty="0">
                <a:effectLst/>
                <a:latin typeface="Aptos" panose="020B0004020202020204" pitchFamily="34" charset="0"/>
                <a:ea typeface="Aptos" panose="020B0004020202020204" pitchFamily="34" charset="0"/>
                <a:cs typeface="Arial" panose="020B0604020202020204" pitchFamily="34" charset="0"/>
              </a:rPr>
              <a:t> يبقى فيهم نفس عدد الصور و </a:t>
            </a:r>
            <a:r>
              <a:rPr lang="ar-EG" sz="1800" kern="100" dirty="0" err="1">
                <a:effectLst/>
                <a:latin typeface="Aptos" panose="020B0004020202020204" pitchFamily="34" charset="0"/>
                <a:ea typeface="Aptos" panose="020B0004020202020204" pitchFamily="34" charset="0"/>
                <a:cs typeface="Arial" panose="020B0604020202020204" pitchFamily="34" charset="0"/>
              </a:rPr>
              <a:t>دا</a:t>
            </a:r>
            <a:r>
              <a:rPr lang="ar-EG" sz="1800" kern="100" dirty="0">
                <a:effectLst/>
                <a:latin typeface="Aptos" panose="020B0004020202020204" pitchFamily="34" charset="0"/>
                <a:ea typeface="Aptos" panose="020B0004020202020204" pitchFamily="34" charset="0"/>
                <a:cs typeface="Arial" panose="020B0604020202020204" pitchFamily="34" charset="0"/>
              </a:rPr>
              <a:t> ادانا 46000 صورة في الأخر</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07000"/>
              </a:lnSpc>
              <a:spcBef>
                <a:spcPts val="0"/>
              </a:spcBef>
              <a:spcAft>
                <a:spcPts val="800"/>
              </a:spcAft>
              <a:tabLst>
                <a:tab pos="1000125" algn="l"/>
              </a:tabLst>
            </a:pPr>
            <a:r>
              <a:rPr lang="ar-EG" sz="1800" kern="100" dirty="0">
                <a:effectLst/>
                <a:latin typeface="Aptos" panose="020B0004020202020204" pitchFamily="34" charset="0"/>
                <a:ea typeface="Aptos" panose="020B0004020202020204" pitchFamily="34" charset="0"/>
                <a:cs typeface="Arial" panose="020B0604020202020204" pitchFamily="34" charset="0"/>
              </a:rPr>
              <a:t>قبل ال</a:t>
            </a:r>
            <a:r>
              <a:rPr lang="en-US" sz="1800" kern="100" dirty="0">
                <a:effectLst/>
                <a:latin typeface="Aptos" panose="020B0004020202020204" pitchFamily="34" charset="0"/>
                <a:ea typeface="Aptos" panose="020B0004020202020204" pitchFamily="34" charset="0"/>
                <a:cs typeface="Arial" panose="020B0604020202020204" pitchFamily="34" charset="0"/>
              </a:rPr>
              <a:t>oversampling </a:t>
            </a:r>
            <a:r>
              <a:rPr lang="ar-EG" sz="1800" kern="100" dirty="0">
                <a:effectLst/>
                <a:latin typeface="Aptos" panose="020B0004020202020204" pitchFamily="34" charset="0"/>
                <a:ea typeface="Aptos" panose="020B0004020202020204" pitchFamily="34" charset="0"/>
                <a:cs typeface="Arial" panose="020B0604020202020204" pitchFamily="34" charset="0"/>
              </a:rPr>
              <a:t> عملنا </a:t>
            </a:r>
            <a:r>
              <a:rPr lang="en-US" sz="1800" kern="100" dirty="0">
                <a:effectLst/>
                <a:latin typeface="Aptos" panose="020B0004020202020204" pitchFamily="34" charset="0"/>
                <a:ea typeface="Aptos" panose="020B0004020202020204" pitchFamily="34" charset="0"/>
                <a:cs typeface="Arial" panose="020B0604020202020204" pitchFamily="34" charset="0"/>
              </a:rPr>
              <a:t>train, validation, test split </a:t>
            </a:r>
            <a:r>
              <a:rPr lang="ar-EG" sz="1800" kern="100" dirty="0">
                <a:effectLst/>
                <a:latin typeface="Aptos" panose="020B0004020202020204" pitchFamily="34" charset="0"/>
                <a:ea typeface="Aptos" panose="020B0004020202020204" pitchFamily="34" charset="0"/>
                <a:cs typeface="Arial" panose="020B0604020202020204" pitchFamily="34" charset="0"/>
              </a:rPr>
              <a:t> للداتا </a:t>
            </a:r>
            <a:r>
              <a:rPr lang="ar-EG" sz="1800" kern="100" dirty="0" err="1">
                <a:effectLst/>
                <a:latin typeface="Aptos" panose="020B0004020202020204" pitchFamily="34" charset="0"/>
                <a:ea typeface="Aptos" panose="020B0004020202020204" pitchFamily="34" charset="0"/>
                <a:cs typeface="Arial" panose="020B0604020202020204" pitchFamily="34" charset="0"/>
              </a:rPr>
              <a:t>اللى</a:t>
            </a:r>
            <a:r>
              <a:rPr lang="ar-EG" sz="1800" kern="100" dirty="0">
                <a:effectLst/>
                <a:latin typeface="Aptos" panose="020B0004020202020204" pitchFamily="34" charset="0"/>
                <a:ea typeface="Aptos" panose="020B0004020202020204" pitchFamily="34" charset="0"/>
                <a:cs typeface="Arial" panose="020B0604020202020204" pitchFamily="34" charset="0"/>
              </a:rPr>
              <a:t> هي خطوة أساسية في أي مشروع </a:t>
            </a:r>
            <a:r>
              <a:rPr lang="en-US" sz="1800" kern="100" dirty="0">
                <a:effectLst/>
                <a:latin typeface="Aptos" panose="020B0004020202020204" pitchFamily="34" charset="0"/>
                <a:ea typeface="Aptos" panose="020B0004020202020204" pitchFamily="34" charset="0"/>
                <a:cs typeface="Arial" panose="020B0604020202020204" pitchFamily="34" charset="0"/>
              </a:rPr>
              <a:t>machine learning </a:t>
            </a:r>
            <a:r>
              <a:rPr lang="ar-EG" sz="1800" kern="100" dirty="0">
                <a:effectLst/>
                <a:latin typeface="Aptos" panose="020B0004020202020204" pitchFamily="34" charset="0"/>
                <a:ea typeface="Aptos" panose="020B0004020202020204" pitchFamily="34" charset="0"/>
                <a:cs typeface="Arial" panose="020B0604020202020204" pitchFamily="34" charset="0"/>
              </a:rPr>
              <a:t> قبل تدريب </a:t>
            </a:r>
            <a:r>
              <a:rPr lang="ar-EG" sz="1800" kern="100" dirty="0" err="1">
                <a:effectLst/>
                <a:latin typeface="Aptos" panose="020B0004020202020204" pitchFamily="34" charset="0"/>
                <a:ea typeface="Aptos" panose="020B0004020202020204" pitchFamily="34" charset="0"/>
                <a:cs typeface="Arial" panose="020B0604020202020204" pitchFamily="34" charset="0"/>
              </a:rPr>
              <a:t>المودل</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فبنستخدم</a:t>
            </a:r>
            <a:r>
              <a:rPr lang="ar-EG" sz="1800" kern="100" dirty="0">
                <a:effectLst/>
                <a:latin typeface="Aptos" panose="020B0004020202020204" pitchFamily="34" charset="0"/>
                <a:ea typeface="Aptos" panose="020B0004020202020204" pitchFamily="34" charset="0"/>
                <a:cs typeface="Arial" panose="020B0604020202020204" pitchFamily="34" charset="0"/>
              </a:rPr>
              <a:t> ال</a:t>
            </a:r>
            <a:r>
              <a:rPr lang="en-US" sz="1800" kern="100" dirty="0">
                <a:effectLst/>
                <a:latin typeface="Aptos" panose="020B0004020202020204" pitchFamily="34" charset="0"/>
                <a:ea typeface="Aptos" panose="020B0004020202020204" pitchFamily="34" charset="0"/>
                <a:cs typeface="Arial" panose="020B0604020202020204" pitchFamily="34" charset="0"/>
              </a:rPr>
              <a:t>training data </a:t>
            </a:r>
            <a:r>
              <a:rPr lang="ar-EG" sz="1800" kern="100" dirty="0">
                <a:effectLst/>
                <a:latin typeface="Aptos" panose="020B0004020202020204" pitchFamily="34" charset="0"/>
                <a:ea typeface="Aptos" panose="020B0004020202020204" pitchFamily="34" charset="0"/>
                <a:cs typeface="Arial" panose="020B0604020202020204" pitchFamily="34" charset="0"/>
              </a:rPr>
              <a:t> في عمل </a:t>
            </a:r>
            <a:r>
              <a:rPr lang="en-US" sz="1800" kern="100" dirty="0">
                <a:effectLst/>
                <a:latin typeface="Aptos" panose="020B0004020202020204" pitchFamily="34" charset="0"/>
                <a:ea typeface="Aptos" panose="020B0004020202020204" pitchFamily="34" charset="0"/>
                <a:cs typeface="Arial" panose="020B0604020202020204" pitchFamily="34" charset="0"/>
              </a:rPr>
              <a:t>training </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للمودل</a:t>
            </a:r>
            <a:r>
              <a:rPr lang="ar-EG" sz="1800" kern="100" dirty="0">
                <a:effectLst/>
                <a:latin typeface="Aptos" panose="020B0004020202020204" pitchFamily="34" charset="0"/>
                <a:ea typeface="Aptos" panose="020B0004020202020204" pitchFamily="34" charset="0"/>
                <a:cs typeface="Arial" panose="020B0604020202020204" pitchFamily="34" charset="0"/>
              </a:rPr>
              <a:t> و ال</a:t>
            </a:r>
            <a:r>
              <a:rPr lang="en-US" sz="1800" kern="100" dirty="0">
                <a:effectLst/>
                <a:latin typeface="Aptos" panose="020B0004020202020204" pitchFamily="34" charset="0"/>
                <a:ea typeface="Aptos" panose="020B0004020202020204" pitchFamily="34" charset="0"/>
                <a:cs typeface="Arial" panose="020B0604020202020204" pitchFamily="34" charset="0"/>
              </a:rPr>
              <a:t>validation </a:t>
            </a:r>
            <a:r>
              <a:rPr lang="ar-EG" sz="1800" kern="100" dirty="0">
                <a:effectLst/>
                <a:latin typeface="Aptos" panose="020B0004020202020204" pitchFamily="34" charset="0"/>
                <a:ea typeface="Aptos" panose="020B0004020202020204" pitchFamily="34" charset="0"/>
                <a:cs typeface="Arial" panose="020B0604020202020204" pitchFamily="34" charset="0"/>
              </a:rPr>
              <a:t> عشان نتأكد ان ال</a:t>
            </a:r>
            <a:r>
              <a:rPr lang="en-US" sz="1800" kern="100" dirty="0">
                <a:effectLst/>
                <a:latin typeface="Aptos" panose="020B0004020202020204" pitchFamily="34" charset="0"/>
                <a:ea typeface="Aptos" panose="020B0004020202020204" pitchFamily="34" charset="0"/>
                <a:cs typeface="Arial" panose="020B0604020202020204" pitchFamily="34" charset="0"/>
              </a:rPr>
              <a:t>accuracy </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بتاعت</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المودل</a:t>
            </a:r>
            <a:r>
              <a:rPr lang="ar-EG" sz="1800" kern="100" dirty="0">
                <a:effectLst/>
                <a:latin typeface="Aptos" panose="020B0004020202020204" pitchFamily="34" charset="0"/>
                <a:ea typeface="Aptos" panose="020B0004020202020204" pitchFamily="34" charset="0"/>
                <a:cs typeface="Arial" panose="020B0604020202020204" pitchFamily="34" charset="0"/>
              </a:rPr>
              <a:t> على ال</a:t>
            </a:r>
            <a:r>
              <a:rPr lang="en-US" sz="1800" kern="100" dirty="0">
                <a:effectLst/>
                <a:latin typeface="Aptos" panose="020B0004020202020204" pitchFamily="34" charset="0"/>
                <a:ea typeface="Aptos" panose="020B0004020202020204" pitchFamily="34" charset="0"/>
                <a:cs typeface="Arial" panose="020B0604020202020204" pitchFamily="34" charset="0"/>
              </a:rPr>
              <a:t>training set </a:t>
            </a:r>
            <a:r>
              <a:rPr lang="ar-EG" sz="1800" kern="100" dirty="0">
                <a:effectLst/>
                <a:latin typeface="Aptos" panose="020B0004020202020204" pitchFamily="34" charset="0"/>
                <a:ea typeface="Aptos" panose="020B0004020202020204" pitchFamily="34" charset="0"/>
                <a:cs typeface="Arial" panose="020B0604020202020204" pitchFamily="34" charset="0"/>
              </a:rPr>
              <a:t> مشابهة </a:t>
            </a:r>
            <a:r>
              <a:rPr lang="ar-EG" sz="1800" kern="100" dirty="0" err="1">
                <a:effectLst/>
                <a:latin typeface="Aptos" panose="020B0004020202020204" pitchFamily="34" charset="0"/>
                <a:ea typeface="Aptos" panose="020B0004020202020204" pitchFamily="34" charset="0"/>
                <a:cs typeface="Arial" panose="020B0604020202020204" pitchFamily="34" charset="0"/>
              </a:rPr>
              <a:t>لل</a:t>
            </a:r>
            <a:r>
              <a:rPr lang="en-US" sz="1800" kern="100" dirty="0">
                <a:effectLst/>
                <a:latin typeface="Aptos" panose="020B0004020202020204" pitchFamily="34" charset="0"/>
                <a:ea typeface="Aptos" panose="020B0004020202020204" pitchFamily="34" charset="0"/>
                <a:cs typeface="Arial" panose="020B0604020202020204" pitchFamily="34" charset="0"/>
              </a:rPr>
              <a:t>accuracy </a:t>
            </a:r>
            <a:r>
              <a:rPr lang="ar-EG" sz="1800" kern="100" dirty="0">
                <a:effectLst/>
                <a:latin typeface="Aptos" panose="020B0004020202020204" pitchFamily="34" charset="0"/>
                <a:ea typeface="Aptos" panose="020B0004020202020204" pitchFamily="34" charset="0"/>
                <a:cs typeface="Arial" panose="020B0604020202020204" pitchFamily="34" charset="0"/>
              </a:rPr>
              <a:t> على </a:t>
            </a:r>
            <a:r>
              <a:rPr lang="en-US" sz="1800" kern="100" dirty="0">
                <a:effectLst/>
                <a:latin typeface="Aptos" panose="020B0004020202020204" pitchFamily="34" charset="0"/>
                <a:ea typeface="Aptos" panose="020B0004020202020204" pitchFamily="34" charset="0"/>
                <a:cs typeface="Arial" panose="020B0604020202020204" pitchFamily="34" charset="0"/>
              </a:rPr>
              <a:t>data </a:t>
            </a:r>
            <a:r>
              <a:rPr lang="ar-EG" sz="1800" kern="100" dirty="0">
                <a:effectLst/>
                <a:latin typeface="Aptos" panose="020B0004020202020204" pitchFamily="34" charset="0"/>
                <a:ea typeface="Aptos" panose="020B0004020202020204" pitchFamily="34" charset="0"/>
                <a:cs typeface="Arial" panose="020B0604020202020204" pitchFamily="34" charset="0"/>
              </a:rPr>
              <a:t> براها، يعنى عشان نتأكد ان </a:t>
            </a:r>
            <a:r>
              <a:rPr lang="ar-EG" sz="1800" kern="100" dirty="0" err="1">
                <a:effectLst/>
                <a:latin typeface="Aptos" panose="020B0004020202020204" pitchFamily="34" charset="0"/>
                <a:ea typeface="Aptos" panose="020B0004020202020204" pitchFamily="34" charset="0"/>
                <a:cs typeface="Arial" panose="020B0604020202020204" pitchFamily="34" charset="0"/>
              </a:rPr>
              <a:t>المودل</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معملش</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en-US" sz="1800" kern="100" dirty="0">
                <a:effectLst/>
                <a:latin typeface="Aptos" panose="020B0004020202020204" pitchFamily="34" charset="0"/>
                <a:ea typeface="Aptos" panose="020B0004020202020204" pitchFamily="34" charset="0"/>
                <a:cs typeface="Arial" panose="020B0604020202020204" pitchFamily="34" charset="0"/>
              </a:rPr>
              <a:t>overfitting </a:t>
            </a:r>
            <a:r>
              <a:rPr lang="ar-EG" sz="1800" kern="100" dirty="0">
                <a:effectLst/>
                <a:latin typeface="Aptos" panose="020B0004020202020204" pitchFamily="34" charset="0"/>
                <a:ea typeface="Aptos" panose="020B0004020202020204" pitchFamily="34" charset="0"/>
                <a:cs typeface="Arial" panose="020B0604020202020204" pitchFamily="34" charset="0"/>
              </a:rPr>
              <a:t>على ال</a:t>
            </a:r>
            <a:r>
              <a:rPr lang="en-US" sz="1800" kern="100" dirty="0">
                <a:effectLst/>
                <a:latin typeface="Aptos" panose="020B0004020202020204" pitchFamily="34" charset="0"/>
                <a:ea typeface="Aptos" panose="020B0004020202020204" pitchFamily="34" charset="0"/>
                <a:cs typeface="Arial" panose="020B0604020202020204" pitchFamily="34" charset="0"/>
              </a:rPr>
              <a:t>training data</a:t>
            </a:r>
          </a:p>
          <a:p>
            <a:pPr marL="0" marR="0" algn="r" rtl="1">
              <a:lnSpc>
                <a:spcPct val="107000"/>
              </a:lnSpc>
              <a:spcBef>
                <a:spcPts val="0"/>
              </a:spcBef>
              <a:spcAft>
                <a:spcPts val="800"/>
              </a:spcAft>
              <a:tabLst>
                <a:tab pos="1000125" algn="l"/>
              </a:tabLst>
            </a:pPr>
            <a:r>
              <a:rPr lang="ar-EG" sz="1800" kern="100" dirty="0">
                <a:effectLst/>
                <a:latin typeface="Aptos" panose="020B0004020202020204" pitchFamily="34" charset="0"/>
                <a:ea typeface="Aptos" panose="020B0004020202020204" pitchFamily="34" charset="0"/>
                <a:cs typeface="Arial" panose="020B0604020202020204" pitchFamily="34" charset="0"/>
              </a:rPr>
              <a:t>بعد كدا عملنا </a:t>
            </a:r>
            <a:r>
              <a:rPr lang="en-US" sz="1800" kern="100" dirty="0">
                <a:effectLst/>
                <a:latin typeface="Aptos" panose="020B0004020202020204" pitchFamily="34" charset="0"/>
                <a:ea typeface="Aptos" panose="020B0004020202020204" pitchFamily="34" charset="0"/>
                <a:cs typeface="Arial" panose="020B0604020202020204" pitchFamily="34" charset="0"/>
              </a:rPr>
              <a:t>resize </a:t>
            </a:r>
            <a:r>
              <a:rPr lang="ar-EG" sz="1800" kern="100" dirty="0">
                <a:effectLst/>
                <a:latin typeface="Aptos" panose="020B0004020202020204" pitchFamily="34" charset="0"/>
                <a:ea typeface="Aptos" panose="020B0004020202020204" pitchFamily="34" charset="0"/>
                <a:cs typeface="Arial" panose="020B0604020202020204" pitchFamily="34" charset="0"/>
              </a:rPr>
              <a:t> و سيفنا الصور في  </a:t>
            </a:r>
            <a:r>
              <a:rPr lang="ar-EG" sz="1800" kern="100" dirty="0" err="1">
                <a:effectLst/>
                <a:latin typeface="Aptos" panose="020B0004020202020204" pitchFamily="34" charset="0"/>
                <a:ea typeface="Aptos" panose="020B0004020202020204" pitchFamily="34" charset="0"/>
                <a:cs typeface="Arial" panose="020B0604020202020204" pitchFamily="34" charset="0"/>
              </a:rPr>
              <a:t>فولددرز</a:t>
            </a:r>
            <a:r>
              <a:rPr lang="ar-EG" sz="1800" kern="100" dirty="0">
                <a:effectLst/>
                <a:latin typeface="Aptos" panose="020B0004020202020204" pitchFamily="34" charset="0"/>
                <a:ea typeface="Aptos" panose="020B0004020202020204" pitchFamily="34" charset="0"/>
                <a:cs typeface="Arial" panose="020B0604020202020204" pitchFamily="34" charset="0"/>
              </a:rPr>
              <a:t> لكل كلاس</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A20CEF9C-245F-4C73-85E0-11A8F09A4EDD}" type="slidenum">
              <a:rPr lang="en-US" smtClean="0"/>
              <a:t>29</a:t>
            </a:fld>
            <a:endParaRPr lang="en-US"/>
          </a:p>
        </p:txBody>
      </p:sp>
    </p:spTree>
    <p:extLst>
      <p:ext uri="{BB962C8B-B14F-4D97-AF65-F5344CB8AC3E}">
        <p14:creationId xmlns:p14="http://schemas.microsoft.com/office/powerpoint/2010/main" val="2557031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r" rtl="1">
              <a:lnSpc>
                <a:spcPct val="107000"/>
              </a:lnSpc>
              <a:spcBef>
                <a:spcPts val="0"/>
              </a:spcBef>
              <a:spcAft>
                <a:spcPts val="800"/>
              </a:spcAft>
              <a:tabLst>
                <a:tab pos="1000125" algn="l"/>
              </a:tabLst>
            </a:pPr>
            <a:r>
              <a:rPr lang="ar-EG" sz="1800" kern="100" dirty="0">
                <a:effectLst/>
                <a:latin typeface="Aptos" panose="020B0004020202020204" pitchFamily="34" charset="0"/>
                <a:ea typeface="Aptos" panose="020B0004020202020204" pitchFamily="34" charset="0"/>
                <a:cs typeface="Arial" panose="020B0604020202020204" pitchFamily="34" charset="0"/>
              </a:rPr>
              <a:t>طيب ليه </a:t>
            </a:r>
            <a:r>
              <a:rPr lang="ar-EG" sz="1800" kern="100" dirty="0" err="1">
                <a:effectLst/>
                <a:latin typeface="Aptos" panose="020B0004020202020204" pitchFamily="34" charset="0"/>
                <a:ea typeface="Aptos" panose="020B0004020202020204" pitchFamily="34" charset="0"/>
                <a:cs typeface="Arial" panose="020B0604020202020204" pitchFamily="34" charset="0"/>
              </a:rPr>
              <a:t>بنفكر</a:t>
            </a:r>
            <a:r>
              <a:rPr lang="ar-EG" sz="1800" kern="100" dirty="0">
                <a:effectLst/>
                <a:latin typeface="Aptos" panose="020B0004020202020204" pitchFamily="34" charset="0"/>
                <a:ea typeface="Aptos" panose="020B0004020202020204" pitchFamily="34" charset="0"/>
                <a:cs typeface="Arial" panose="020B0604020202020204" pitchFamily="34" charset="0"/>
              </a:rPr>
              <a:t> نستخدم ال</a:t>
            </a:r>
            <a:r>
              <a:rPr lang="en-US" sz="1800" kern="100" dirty="0">
                <a:effectLst/>
                <a:latin typeface="Aptos" panose="020B0004020202020204" pitchFamily="34" charset="0"/>
                <a:ea typeface="Aptos" panose="020B0004020202020204" pitchFamily="34" charset="0"/>
                <a:cs typeface="Arial" panose="020B0604020202020204" pitchFamily="34" charset="0"/>
              </a:rPr>
              <a:t>Machine Learning </a:t>
            </a:r>
            <a:r>
              <a:rPr lang="ar-EG" sz="1800" kern="100" dirty="0">
                <a:effectLst/>
                <a:latin typeface="Aptos" panose="020B0004020202020204" pitchFamily="34" charset="0"/>
                <a:ea typeface="Aptos" panose="020B0004020202020204" pitchFamily="34" charset="0"/>
                <a:cs typeface="Arial" panose="020B0604020202020204" pitchFamily="34" charset="0"/>
              </a:rPr>
              <a:t> لتشخيص سرطان الجلد؟</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07000"/>
              </a:lnSpc>
              <a:spcBef>
                <a:spcPts val="0"/>
              </a:spcBef>
              <a:spcAft>
                <a:spcPts val="800"/>
              </a:spcAft>
              <a:tabLst>
                <a:tab pos="1000125" algn="l"/>
              </a:tabLst>
            </a:pPr>
            <a:r>
              <a:rPr lang="ar-EG" sz="1800" kern="100" dirty="0">
                <a:effectLst/>
                <a:latin typeface="Aptos" panose="020B0004020202020204" pitchFamily="34" charset="0"/>
                <a:ea typeface="Aptos" panose="020B0004020202020204" pitchFamily="34" charset="0"/>
                <a:cs typeface="Arial" panose="020B0604020202020204" pitchFamily="34" charset="0"/>
              </a:rPr>
              <a:t>أولا التشخيص أسرع، ال</a:t>
            </a:r>
            <a:r>
              <a:rPr lang="en-US" sz="1800" kern="100" dirty="0">
                <a:effectLst/>
                <a:latin typeface="Aptos" panose="020B0004020202020204" pitchFamily="34" charset="0"/>
                <a:ea typeface="Aptos" panose="020B0004020202020204" pitchFamily="34" charset="0"/>
                <a:cs typeface="Arial" panose="020B0604020202020204" pitchFamily="34" charset="0"/>
              </a:rPr>
              <a:t>Machine Learning</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بيسرع</a:t>
            </a:r>
            <a:r>
              <a:rPr lang="ar-EG" sz="1800" kern="100" dirty="0">
                <a:effectLst/>
                <a:latin typeface="Aptos" panose="020B0004020202020204" pitchFamily="34" charset="0"/>
                <a:ea typeface="Aptos" panose="020B0004020202020204" pitchFamily="34" charset="0"/>
                <a:cs typeface="Arial" panose="020B0604020202020204" pitchFamily="34" charset="0"/>
              </a:rPr>
              <a:t> عملية التشخيص بدل من ال</a:t>
            </a:r>
            <a:r>
              <a:rPr lang="en-US" sz="1800" kern="100" dirty="0">
                <a:effectLst/>
                <a:latin typeface="Aptos" panose="020B0004020202020204" pitchFamily="34" charset="0"/>
                <a:ea typeface="Aptos" panose="020B0004020202020204" pitchFamily="34" charset="0"/>
                <a:cs typeface="Arial" panose="020B0604020202020204" pitchFamily="34" charset="0"/>
              </a:rPr>
              <a:t>biopsy</a:t>
            </a:r>
            <a:r>
              <a:rPr lang="ar-EG" sz="1800" kern="100" dirty="0">
                <a:effectLst/>
                <a:latin typeface="Aptos" panose="020B0004020202020204" pitchFamily="34" charset="0"/>
                <a:ea typeface="Aptos" panose="020B0004020202020204" pitchFamily="34" charset="0"/>
                <a:cs typeface="Arial" panose="020B0604020202020204" pitchFamily="34" charset="0"/>
              </a:rPr>
              <a:t> و </a:t>
            </a:r>
            <a:r>
              <a:rPr lang="ar-EG" sz="1800" kern="100" dirty="0" err="1">
                <a:effectLst/>
                <a:latin typeface="Aptos" panose="020B0004020202020204" pitchFamily="34" charset="0"/>
                <a:ea typeface="Aptos" panose="020B0004020202020204" pitchFamily="34" charset="0"/>
                <a:cs typeface="Arial" panose="020B0604020202020204" pitchFamily="34" charset="0"/>
              </a:rPr>
              <a:t>دا</a:t>
            </a:r>
            <a:r>
              <a:rPr lang="ar-EG" sz="1800" kern="100" dirty="0">
                <a:effectLst/>
                <a:latin typeface="Aptos" panose="020B0004020202020204" pitchFamily="34" charset="0"/>
                <a:ea typeface="Aptos" panose="020B0004020202020204" pitchFamily="34" charset="0"/>
                <a:cs typeface="Arial" panose="020B0604020202020204" pitchFamily="34" charset="0"/>
              </a:rPr>
              <a:t> معناه بدأ العلاج في الوقت المناسب و </a:t>
            </a:r>
            <a:r>
              <a:rPr lang="ar-EG" sz="1800" kern="100" dirty="0" err="1">
                <a:effectLst/>
                <a:latin typeface="Aptos" panose="020B0004020202020204" pitchFamily="34" charset="0"/>
                <a:ea typeface="Aptos" panose="020B0004020202020204" pitchFamily="34" charset="0"/>
                <a:cs typeface="Arial" panose="020B0604020202020204" pitchFamily="34" charset="0"/>
              </a:rPr>
              <a:t>بالتالى</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نتايج</a:t>
            </a:r>
            <a:r>
              <a:rPr lang="ar-EG" sz="1800" kern="100" dirty="0">
                <a:effectLst/>
                <a:latin typeface="Aptos" panose="020B0004020202020204" pitchFamily="34" charset="0"/>
                <a:ea typeface="Aptos" panose="020B0004020202020204" pitchFamily="34" charset="0"/>
                <a:cs typeface="Arial" panose="020B0604020202020204" pitchFamily="34" charset="0"/>
              </a:rPr>
              <a:t> أفضل للمرضى</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07000"/>
              </a:lnSpc>
              <a:spcBef>
                <a:spcPts val="0"/>
              </a:spcBef>
              <a:spcAft>
                <a:spcPts val="800"/>
              </a:spcAft>
              <a:tabLst>
                <a:tab pos="1000125" algn="l"/>
              </a:tabLst>
            </a:pPr>
            <a:r>
              <a:rPr lang="en-US" sz="1800" kern="100" dirty="0">
                <a:effectLst/>
                <a:latin typeface="Aptos" panose="020B0004020202020204" pitchFamily="34" charset="0"/>
                <a:ea typeface="Aptos" panose="020B0004020202020204" pitchFamily="34" charset="0"/>
                <a:cs typeface="Arial" panose="020B0604020202020204" pitchFamily="34" charset="0"/>
              </a:rPr>
              <a:t>Enhanced Accuracy </a:t>
            </a:r>
            <a:r>
              <a:rPr lang="ar-EG" sz="1800" kern="100" dirty="0">
                <a:effectLst/>
                <a:latin typeface="Aptos" panose="020B0004020202020204" pitchFamily="34" charset="0"/>
                <a:ea typeface="Aptos" panose="020B0004020202020204" pitchFamily="34" charset="0"/>
                <a:cs typeface="Arial" panose="020B0604020202020204" pitchFamily="34" charset="0"/>
              </a:rPr>
              <a:t>، ال</a:t>
            </a:r>
            <a:r>
              <a:rPr lang="en-US" sz="1800" kern="100" dirty="0">
                <a:effectLst/>
                <a:latin typeface="Aptos" panose="020B0004020202020204" pitchFamily="34" charset="0"/>
                <a:ea typeface="Aptos" panose="020B0004020202020204" pitchFamily="34" charset="0"/>
                <a:cs typeface="Arial" panose="020B0604020202020204" pitchFamily="34" charset="0"/>
              </a:rPr>
              <a:t>Machine Learning </a:t>
            </a:r>
            <a:r>
              <a:rPr lang="ar-EG" sz="1800" kern="100" dirty="0">
                <a:effectLst/>
                <a:latin typeface="Aptos" panose="020B0004020202020204" pitchFamily="34" charset="0"/>
                <a:ea typeface="Aptos" panose="020B0004020202020204" pitchFamily="34" charset="0"/>
                <a:cs typeface="Arial" panose="020B0604020202020204" pitchFamily="34" charset="0"/>
              </a:rPr>
              <a:t> يقدر يزود دقة التشخيص عن طريق تحديد </a:t>
            </a:r>
            <a:r>
              <a:rPr lang="en-US" sz="1800" kern="100" dirty="0">
                <a:effectLst/>
                <a:latin typeface="Aptos" panose="020B0004020202020204" pitchFamily="34" charset="0"/>
                <a:ea typeface="Aptos" panose="020B0004020202020204" pitchFamily="34" charset="0"/>
                <a:cs typeface="Arial" panose="020B0604020202020204" pitchFamily="34" charset="0"/>
              </a:rPr>
              <a:t>patterns </a:t>
            </a:r>
            <a:r>
              <a:rPr lang="ar-EG" sz="1800" kern="100" dirty="0">
                <a:effectLst/>
                <a:latin typeface="Aptos" panose="020B0004020202020204" pitchFamily="34" charset="0"/>
                <a:ea typeface="Aptos" panose="020B0004020202020204" pitchFamily="34" charset="0"/>
                <a:cs typeface="Arial" panose="020B0604020202020204" pitchFamily="34" charset="0"/>
              </a:rPr>
              <a:t> ممكن </a:t>
            </a:r>
            <a:r>
              <a:rPr lang="ar-EG" sz="1800" kern="100" dirty="0" err="1">
                <a:effectLst/>
                <a:latin typeface="Aptos" panose="020B0004020202020204" pitchFamily="34" charset="0"/>
                <a:ea typeface="Aptos" panose="020B0004020202020204" pitchFamily="34" charset="0"/>
                <a:cs typeface="Arial" panose="020B0604020202020204" pitchFamily="34" charset="0"/>
              </a:rPr>
              <a:t>متبانش</a:t>
            </a:r>
            <a:r>
              <a:rPr lang="ar-EG" sz="1800" kern="100" dirty="0">
                <a:effectLst/>
                <a:latin typeface="Aptos" panose="020B0004020202020204" pitchFamily="34" charset="0"/>
                <a:ea typeface="Aptos" panose="020B0004020202020204" pitchFamily="34" charset="0"/>
                <a:cs typeface="Arial" panose="020B0604020202020204" pitchFamily="34" charset="0"/>
              </a:rPr>
              <a:t> بالملاحظة البشرية، و </a:t>
            </a:r>
            <a:r>
              <a:rPr lang="ar-EG" sz="1800" kern="100" dirty="0" err="1">
                <a:effectLst/>
                <a:latin typeface="Aptos" panose="020B0004020202020204" pitchFamily="34" charset="0"/>
                <a:ea typeface="Aptos" panose="020B0004020202020204" pitchFamily="34" charset="0"/>
                <a:cs typeface="Arial" panose="020B0604020202020204" pitchFamily="34" charset="0"/>
              </a:rPr>
              <a:t>بالتالى</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بيقلل</a:t>
            </a:r>
            <a:r>
              <a:rPr lang="ar-EG" sz="1800" kern="100" dirty="0">
                <a:effectLst/>
                <a:latin typeface="Aptos" panose="020B0004020202020204" pitchFamily="34" charset="0"/>
                <a:ea typeface="Aptos" panose="020B0004020202020204" pitchFamily="34" charset="0"/>
                <a:cs typeface="Arial" panose="020B0604020202020204" pitchFamily="34" charset="0"/>
              </a:rPr>
              <a:t> احتمالية ال</a:t>
            </a:r>
            <a:r>
              <a:rPr lang="en-US" sz="1800" kern="100" dirty="0">
                <a:effectLst/>
                <a:latin typeface="Aptos" panose="020B0004020202020204" pitchFamily="34" charset="0"/>
                <a:ea typeface="Aptos" panose="020B0004020202020204" pitchFamily="34" charset="0"/>
                <a:cs typeface="Arial" panose="020B0604020202020204" pitchFamily="34" charset="0"/>
              </a:rPr>
              <a:t>false negatives </a:t>
            </a:r>
            <a:r>
              <a:rPr lang="ar-EG" sz="1800" kern="100" dirty="0">
                <a:effectLst/>
                <a:latin typeface="Aptos" panose="020B0004020202020204" pitchFamily="34" charset="0"/>
                <a:ea typeface="Aptos" panose="020B0004020202020204" pitchFamily="34" charset="0"/>
                <a:cs typeface="Arial" panose="020B0604020202020204" pitchFamily="34" charset="0"/>
              </a:rPr>
              <a:t> و ال</a:t>
            </a:r>
            <a:r>
              <a:rPr lang="en-US" sz="1800" kern="100" dirty="0">
                <a:effectLst/>
                <a:latin typeface="Aptos" panose="020B0004020202020204" pitchFamily="34" charset="0"/>
                <a:ea typeface="Aptos" panose="020B0004020202020204" pitchFamily="34" charset="0"/>
                <a:cs typeface="Arial" panose="020B0604020202020204" pitchFamily="34" charset="0"/>
              </a:rPr>
              <a:t>false positives</a:t>
            </a:r>
          </a:p>
          <a:p>
            <a:pPr marL="0" marR="0" algn="r" rtl="1">
              <a:lnSpc>
                <a:spcPct val="107000"/>
              </a:lnSpc>
              <a:spcBef>
                <a:spcPts val="0"/>
              </a:spcBef>
              <a:spcAft>
                <a:spcPts val="800"/>
              </a:spcAft>
              <a:tabLst>
                <a:tab pos="1000125" algn="l"/>
              </a:tabLst>
            </a:pPr>
            <a:r>
              <a:rPr lang="ar-EG" sz="1800" kern="100" dirty="0">
                <a:effectLst/>
                <a:latin typeface="Aptos" panose="020B0004020202020204" pitchFamily="34" charset="0"/>
                <a:ea typeface="Aptos" panose="020B0004020202020204" pitchFamily="34" charset="0"/>
                <a:cs typeface="Arial" panose="020B0604020202020204" pitchFamily="34" charset="0"/>
              </a:rPr>
              <a:t>كمان استخدام ال</a:t>
            </a:r>
            <a:r>
              <a:rPr lang="en-US" sz="1800" kern="100" dirty="0">
                <a:effectLst/>
                <a:latin typeface="Aptos" panose="020B0004020202020204" pitchFamily="34" charset="0"/>
                <a:ea typeface="Aptos" panose="020B0004020202020204" pitchFamily="34" charset="0"/>
                <a:cs typeface="Arial" panose="020B0604020202020204" pitchFamily="34" charset="0"/>
              </a:rPr>
              <a:t>machine learning </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ar-EG" sz="1800" kern="100" dirty="0" err="1">
                <a:effectLst/>
                <a:latin typeface="Arial" panose="020B0604020202020204" pitchFamily="34" charset="0"/>
                <a:ea typeface="Aptos" panose="020B0004020202020204" pitchFamily="34" charset="0"/>
                <a:cs typeface="Arial" panose="020B0604020202020204" pitchFamily="34" charset="0"/>
              </a:rPr>
              <a:t>بيتيح</a:t>
            </a:r>
            <a:r>
              <a:rPr lang="ar-EG" sz="1800" kern="100" dirty="0">
                <a:effectLst/>
                <a:latin typeface="Arial" panose="020B0604020202020204" pitchFamily="34" charset="0"/>
                <a:ea typeface="Aptos" panose="020B0004020202020204" pitchFamily="34" charset="0"/>
                <a:cs typeface="Arial" panose="020B0604020202020204" pitchFamily="34" charset="0"/>
              </a:rPr>
              <a:t> إمكانية الوصول لأدوات أفضل للتشخيص في الأماكن قليلة الموارد</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A20CEF9C-245F-4C73-85E0-11A8F09A4EDD}" type="slidenum">
              <a:rPr lang="en-US" smtClean="0"/>
              <a:t>31</a:t>
            </a:fld>
            <a:endParaRPr lang="en-US"/>
          </a:p>
        </p:txBody>
      </p:sp>
    </p:spTree>
    <p:extLst>
      <p:ext uri="{BB962C8B-B14F-4D97-AF65-F5344CB8AC3E}">
        <p14:creationId xmlns:p14="http://schemas.microsoft.com/office/powerpoint/2010/main" val="39464264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r" rtl="1">
              <a:lnSpc>
                <a:spcPct val="107000"/>
              </a:lnSpc>
              <a:spcBef>
                <a:spcPts val="0"/>
              </a:spcBef>
              <a:spcAft>
                <a:spcPts val="800"/>
              </a:spcAft>
              <a:tabLst>
                <a:tab pos="1000125" algn="l"/>
              </a:tabLst>
            </a:pPr>
            <a:r>
              <a:rPr lang="ar-EG" sz="1800" kern="100" dirty="0">
                <a:effectLst/>
                <a:latin typeface="Aptos" panose="020B0004020202020204" pitchFamily="34" charset="0"/>
                <a:ea typeface="Aptos" panose="020B0004020202020204" pitchFamily="34" charset="0"/>
                <a:cs typeface="Arial" panose="020B0604020202020204" pitchFamily="34" charset="0"/>
              </a:rPr>
              <a:t>طيب ليه </a:t>
            </a:r>
            <a:r>
              <a:rPr lang="ar-EG" sz="1800" kern="100" dirty="0" err="1">
                <a:effectLst/>
                <a:latin typeface="Aptos" panose="020B0004020202020204" pitchFamily="34" charset="0"/>
                <a:ea typeface="Aptos" panose="020B0004020202020204" pitchFamily="34" charset="0"/>
                <a:cs typeface="Arial" panose="020B0604020202020204" pitchFamily="34" charset="0"/>
              </a:rPr>
              <a:t>بنفكر</a:t>
            </a:r>
            <a:r>
              <a:rPr lang="ar-EG" sz="1800" kern="100" dirty="0">
                <a:effectLst/>
                <a:latin typeface="Aptos" panose="020B0004020202020204" pitchFamily="34" charset="0"/>
                <a:ea typeface="Aptos" panose="020B0004020202020204" pitchFamily="34" charset="0"/>
                <a:cs typeface="Arial" panose="020B0604020202020204" pitchFamily="34" charset="0"/>
              </a:rPr>
              <a:t> نستخدم ال</a:t>
            </a:r>
            <a:r>
              <a:rPr lang="en-US" sz="1800" kern="100" dirty="0">
                <a:effectLst/>
                <a:latin typeface="Aptos" panose="020B0004020202020204" pitchFamily="34" charset="0"/>
                <a:ea typeface="Aptos" panose="020B0004020202020204" pitchFamily="34" charset="0"/>
                <a:cs typeface="Arial" panose="020B0604020202020204" pitchFamily="34" charset="0"/>
              </a:rPr>
              <a:t>Machine Learning </a:t>
            </a:r>
            <a:r>
              <a:rPr lang="ar-EG" sz="1800" kern="100" dirty="0">
                <a:effectLst/>
                <a:latin typeface="Aptos" panose="020B0004020202020204" pitchFamily="34" charset="0"/>
                <a:ea typeface="Aptos" panose="020B0004020202020204" pitchFamily="34" charset="0"/>
                <a:cs typeface="Arial" panose="020B0604020202020204" pitchFamily="34" charset="0"/>
              </a:rPr>
              <a:t> لتشخيص سرطان الجلد؟</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07000"/>
              </a:lnSpc>
              <a:spcBef>
                <a:spcPts val="0"/>
              </a:spcBef>
              <a:spcAft>
                <a:spcPts val="800"/>
              </a:spcAft>
              <a:tabLst>
                <a:tab pos="1000125" algn="l"/>
              </a:tabLst>
            </a:pPr>
            <a:r>
              <a:rPr lang="ar-EG" sz="1800" kern="100" dirty="0">
                <a:effectLst/>
                <a:latin typeface="Aptos" panose="020B0004020202020204" pitchFamily="34" charset="0"/>
                <a:ea typeface="Aptos" panose="020B0004020202020204" pitchFamily="34" charset="0"/>
                <a:cs typeface="Arial" panose="020B0604020202020204" pitchFamily="34" charset="0"/>
              </a:rPr>
              <a:t>أولا التشخيص أسرع، ال</a:t>
            </a:r>
            <a:r>
              <a:rPr lang="en-US" sz="1800" kern="100" dirty="0">
                <a:effectLst/>
                <a:latin typeface="Aptos" panose="020B0004020202020204" pitchFamily="34" charset="0"/>
                <a:ea typeface="Aptos" panose="020B0004020202020204" pitchFamily="34" charset="0"/>
                <a:cs typeface="Arial" panose="020B0604020202020204" pitchFamily="34" charset="0"/>
              </a:rPr>
              <a:t>Machine Learning</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بيسرع</a:t>
            </a:r>
            <a:r>
              <a:rPr lang="ar-EG" sz="1800" kern="100" dirty="0">
                <a:effectLst/>
                <a:latin typeface="Aptos" panose="020B0004020202020204" pitchFamily="34" charset="0"/>
                <a:ea typeface="Aptos" panose="020B0004020202020204" pitchFamily="34" charset="0"/>
                <a:cs typeface="Arial" panose="020B0604020202020204" pitchFamily="34" charset="0"/>
              </a:rPr>
              <a:t> عملية التشخيص بدل من ال</a:t>
            </a:r>
            <a:r>
              <a:rPr lang="en-US" sz="1800" kern="100" dirty="0">
                <a:effectLst/>
                <a:latin typeface="Aptos" panose="020B0004020202020204" pitchFamily="34" charset="0"/>
                <a:ea typeface="Aptos" panose="020B0004020202020204" pitchFamily="34" charset="0"/>
                <a:cs typeface="Arial" panose="020B0604020202020204" pitchFamily="34" charset="0"/>
              </a:rPr>
              <a:t>biopsy</a:t>
            </a:r>
            <a:r>
              <a:rPr lang="ar-EG" sz="1800" kern="100" dirty="0">
                <a:effectLst/>
                <a:latin typeface="Aptos" panose="020B0004020202020204" pitchFamily="34" charset="0"/>
                <a:ea typeface="Aptos" panose="020B0004020202020204" pitchFamily="34" charset="0"/>
                <a:cs typeface="Arial" panose="020B0604020202020204" pitchFamily="34" charset="0"/>
              </a:rPr>
              <a:t> و </a:t>
            </a:r>
            <a:r>
              <a:rPr lang="ar-EG" sz="1800" kern="100" dirty="0" err="1">
                <a:effectLst/>
                <a:latin typeface="Aptos" panose="020B0004020202020204" pitchFamily="34" charset="0"/>
                <a:ea typeface="Aptos" panose="020B0004020202020204" pitchFamily="34" charset="0"/>
                <a:cs typeface="Arial" panose="020B0604020202020204" pitchFamily="34" charset="0"/>
              </a:rPr>
              <a:t>دا</a:t>
            </a:r>
            <a:r>
              <a:rPr lang="ar-EG" sz="1800" kern="100" dirty="0">
                <a:effectLst/>
                <a:latin typeface="Aptos" panose="020B0004020202020204" pitchFamily="34" charset="0"/>
                <a:ea typeface="Aptos" panose="020B0004020202020204" pitchFamily="34" charset="0"/>
                <a:cs typeface="Arial" panose="020B0604020202020204" pitchFamily="34" charset="0"/>
              </a:rPr>
              <a:t> معناه بدأ العلاج في الوقت المناسب و </a:t>
            </a:r>
            <a:r>
              <a:rPr lang="ar-EG" sz="1800" kern="100" dirty="0" err="1">
                <a:effectLst/>
                <a:latin typeface="Aptos" panose="020B0004020202020204" pitchFamily="34" charset="0"/>
                <a:ea typeface="Aptos" panose="020B0004020202020204" pitchFamily="34" charset="0"/>
                <a:cs typeface="Arial" panose="020B0604020202020204" pitchFamily="34" charset="0"/>
              </a:rPr>
              <a:t>بالتالى</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نتايج</a:t>
            </a:r>
            <a:r>
              <a:rPr lang="ar-EG" sz="1800" kern="100" dirty="0">
                <a:effectLst/>
                <a:latin typeface="Aptos" panose="020B0004020202020204" pitchFamily="34" charset="0"/>
                <a:ea typeface="Aptos" panose="020B0004020202020204" pitchFamily="34" charset="0"/>
                <a:cs typeface="Arial" panose="020B0604020202020204" pitchFamily="34" charset="0"/>
              </a:rPr>
              <a:t> أفضل للمرضى</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07000"/>
              </a:lnSpc>
              <a:spcBef>
                <a:spcPts val="0"/>
              </a:spcBef>
              <a:spcAft>
                <a:spcPts val="800"/>
              </a:spcAft>
              <a:tabLst>
                <a:tab pos="1000125" algn="l"/>
              </a:tabLst>
            </a:pPr>
            <a:r>
              <a:rPr lang="en-US" sz="1800" kern="100" dirty="0">
                <a:effectLst/>
                <a:latin typeface="Aptos" panose="020B0004020202020204" pitchFamily="34" charset="0"/>
                <a:ea typeface="Aptos" panose="020B0004020202020204" pitchFamily="34" charset="0"/>
                <a:cs typeface="Arial" panose="020B0604020202020204" pitchFamily="34" charset="0"/>
              </a:rPr>
              <a:t>Enhanced Accuracy </a:t>
            </a:r>
            <a:r>
              <a:rPr lang="ar-EG" sz="1800" kern="100" dirty="0">
                <a:effectLst/>
                <a:latin typeface="Aptos" panose="020B0004020202020204" pitchFamily="34" charset="0"/>
                <a:ea typeface="Aptos" panose="020B0004020202020204" pitchFamily="34" charset="0"/>
                <a:cs typeface="Arial" panose="020B0604020202020204" pitchFamily="34" charset="0"/>
              </a:rPr>
              <a:t>، ال</a:t>
            </a:r>
            <a:r>
              <a:rPr lang="en-US" sz="1800" kern="100" dirty="0">
                <a:effectLst/>
                <a:latin typeface="Aptos" panose="020B0004020202020204" pitchFamily="34" charset="0"/>
                <a:ea typeface="Aptos" panose="020B0004020202020204" pitchFamily="34" charset="0"/>
                <a:cs typeface="Arial" panose="020B0604020202020204" pitchFamily="34" charset="0"/>
              </a:rPr>
              <a:t>Machine Learning </a:t>
            </a:r>
            <a:r>
              <a:rPr lang="ar-EG" sz="1800" kern="100" dirty="0">
                <a:effectLst/>
                <a:latin typeface="Aptos" panose="020B0004020202020204" pitchFamily="34" charset="0"/>
                <a:ea typeface="Aptos" panose="020B0004020202020204" pitchFamily="34" charset="0"/>
                <a:cs typeface="Arial" panose="020B0604020202020204" pitchFamily="34" charset="0"/>
              </a:rPr>
              <a:t> يقدر يزود دقة التشخيص عن طريق تحديد </a:t>
            </a:r>
            <a:r>
              <a:rPr lang="en-US" sz="1800" kern="100" dirty="0">
                <a:effectLst/>
                <a:latin typeface="Aptos" panose="020B0004020202020204" pitchFamily="34" charset="0"/>
                <a:ea typeface="Aptos" panose="020B0004020202020204" pitchFamily="34" charset="0"/>
                <a:cs typeface="Arial" panose="020B0604020202020204" pitchFamily="34" charset="0"/>
              </a:rPr>
              <a:t>patterns </a:t>
            </a:r>
            <a:r>
              <a:rPr lang="ar-EG" sz="1800" kern="100" dirty="0">
                <a:effectLst/>
                <a:latin typeface="Aptos" panose="020B0004020202020204" pitchFamily="34" charset="0"/>
                <a:ea typeface="Aptos" panose="020B0004020202020204" pitchFamily="34" charset="0"/>
                <a:cs typeface="Arial" panose="020B0604020202020204" pitchFamily="34" charset="0"/>
              </a:rPr>
              <a:t> ممكن </a:t>
            </a:r>
            <a:r>
              <a:rPr lang="ar-EG" sz="1800" kern="100" dirty="0" err="1">
                <a:effectLst/>
                <a:latin typeface="Aptos" panose="020B0004020202020204" pitchFamily="34" charset="0"/>
                <a:ea typeface="Aptos" panose="020B0004020202020204" pitchFamily="34" charset="0"/>
                <a:cs typeface="Arial" panose="020B0604020202020204" pitchFamily="34" charset="0"/>
              </a:rPr>
              <a:t>متبانش</a:t>
            </a:r>
            <a:r>
              <a:rPr lang="ar-EG" sz="1800" kern="100" dirty="0">
                <a:effectLst/>
                <a:latin typeface="Aptos" panose="020B0004020202020204" pitchFamily="34" charset="0"/>
                <a:ea typeface="Aptos" panose="020B0004020202020204" pitchFamily="34" charset="0"/>
                <a:cs typeface="Arial" panose="020B0604020202020204" pitchFamily="34" charset="0"/>
              </a:rPr>
              <a:t> بالملاحظة البشرية، و </a:t>
            </a:r>
            <a:r>
              <a:rPr lang="ar-EG" sz="1800" kern="100" dirty="0" err="1">
                <a:effectLst/>
                <a:latin typeface="Aptos" panose="020B0004020202020204" pitchFamily="34" charset="0"/>
                <a:ea typeface="Aptos" panose="020B0004020202020204" pitchFamily="34" charset="0"/>
                <a:cs typeface="Arial" panose="020B0604020202020204" pitchFamily="34" charset="0"/>
              </a:rPr>
              <a:t>بالتالى</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بيقلل</a:t>
            </a:r>
            <a:r>
              <a:rPr lang="ar-EG" sz="1800" kern="100" dirty="0">
                <a:effectLst/>
                <a:latin typeface="Aptos" panose="020B0004020202020204" pitchFamily="34" charset="0"/>
                <a:ea typeface="Aptos" panose="020B0004020202020204" pitchFamily="34" charset="0"/>
                <a:cs typeface="Arial" panose="020B0604020202020204" pitchFamily="34" charset="0"/>
              </a:rPr>
              <a:t> احتمالية ال</a:t>
            </a:r>
            <a:r>
              <a:rPr lang="en-US" sz="1800" kern="100" dirty="0">
                <a:effectLst/>
                <a:latin typeface="Aptos" panose="020B0004020202020204" pitchFamily="34" charset="0"/>
                <a:ea typeface="Aptos" panose="020B0004020202020204" pitchFamily="34" charset="0"/>
                <a:cs typeface="Arial" panose="020B0604020202020204" pitchFamily="34" charset="0"/>
              </a:rPr>
              <a:t>false negatives </a:t>
            </a:r>
            <a:r>
              <a:rPr lang="ar-EG" sz="1800" kern="100" dirty="0">
                <a:effectLst/>
                <a:latin typeface="Aptos" panose="020B0004020202020204" pitchFamily="34" charset="0"/>
                <a:ea typeface="Aptos" panose="020B0004020202020204" pitchFamily="34" charset="0"/>
                <a:cs typeface="Arial" panose="020B0604020202020204" pitchFamily="34" charset="0"/>
              </a:rPr>
              <a:t> و ال</a:t>
            </a:r>
            <a:r>
              <a:rPr lang="en-US" sz="1800" kern="100" dirty="0">
                <a:effectLst/>
                <a:latin typeface="Aptos" panose="020B0004020202020204" pitchFamily="34" charset="0"/>
                <a:ea typeface="Aptos" panose="020B0004020202020204" pitchFamily="34" charset="0"/>
                <a:cs typeface="Arial" panose="020B0604020202020204" pitchFamily="34" charset="0"/>
              </a:rPr>
              <a:t>false positives</a:t>
            </a:r>
          </a:p>
          <a:p>
            <a:pPr marL="0" marR="0" algn="r" rtl="1">
              <a:lnSpc>
                <a:spcPct val="107000"/>
              </a:lnSpc>
              <a:spcBef>
                <a:spcPts val="0"/>
              </a:spcBef>
              <a:spcAft>
                <a:spcPts val="800"/>
              </a:spcAft>
              <a:tabLst>
                <a:tab pos="1000125" algn="l"/>
              </a:tabLst>
            </a:pPr>
            <a:r>
              <a:rPr lang="ar-EG" sz="1800" kern="100" dirty="0">
                <a:effectLst/>
                <a:latin typeface="Aptos" panose="020B0004020202020204" pitchFamily="34" charset="0"/>
                <a:ea typeface="Aptos" panose="020B0004020202020204" pitchFamily="34" charset="0"/>
                <a:cs typeface="Arial" panose="020B0604020202020204" pitchFamily="34" charset="0"/>
              </a:rPr>
              <a:t>كمان استخدام ال</a:t>
            </a:r>
            <a:r>
              <a:rPr lang="en-US" sz="1800" kern="100" dirty="0">
                <a:effectLst/>
                <a:latin typeface="Aptos" panose="020B0004020202020204" pitchFamily="34" charset="0"/>
                <a:ea typeface="Aptos" panose="020B0004020202020204" pitchFamily="34" charset="0"/>
                <a:cs typeface="Arial" panose="020B0604020202020204" pitchFamily="34" charset="0"/>
              </a:rPr>
              <a:t>machine learning </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ar-EG" sz="1800" kern="100" dirty="0" err="1">
                <a:effectLst/>
                <a:latin typeface="Arial" panose="020B0604020202020204" pitchFamily="34" charset="0"/>
                <a:ea typeface="Aptos" panose="020B0004020202020204" pitchFamily="34" charset="0"/>
                <a:cs typeface="Arial" panose="020B0604020202020204" pitchFamily="34" charset="0"/>
              </a:rPr>
              <a:t>بيتيح</a:t>
            </a:r>
            <a:r>
              <a:rPr lang="ar-EG" sz="1800" kern="100" dirty="0">
                <a:effectLst/>
                <a:latin typeface="Arial" panose="020B0604020202020204" pitchFamily="34" charset="0"/>
                <a:ea typeface="Aptos" panose="020B0004020202020204" pitchFamily="34" charset="0"/>
                <a:cs typeface="Arial" panose="020B0604020202020204" pitchFamily="34" charset="0"/>
              </a:rPr>
              <a:t> إمكانية الوصول لأدوات أفضل للتشخيص في الأماكن قليلة الموارد</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A20CEF9C-245F-4C73-85E0-11A8F09A4EDD}" type="slidenum">
              <a:rPr lang="en-US" smtClean="0"/>
              <a:t>32</a:t>
            </a:fld>
            <a:endParaRPr lang="en-US"/>
          </a:p>
        </p:txBody>
      </p:sp>
    </p:spTree>
    <p:extLst>
      <p:ext uri="{BB962C8B-B14F-4D97-AF65-F5344CB8AC3E}">
        <p14:creationId xmlns:p14="http://schemas.microsoft.com/office/powerpoint/2010/main" val="30681264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r" rtl="1">
              <a:lnSpc>
                <a:spcPct val="107000"/>
              </a:lnSpc>
              <a:spcBef>
                <a:spcPts val="0"/>
              </a:spcBef>
              <a:spcAft>
                <a:spcPts val="800"/>
              </a:spcAft>
              <a:tabLst>
                <a:tab pos="1000125" algn="l"/>
              </a:tabLst>
            </a:pPr>
            <a:r>
              <a:rPr lang="ar-EG" sz="1800" kern="100" dirty="0">
                <a:effectLst/>
                <a:latin typeface="Aptos" panose="020B0004020202020204" pitchFamily="34" charset="0"/>
                <a:ea typeface="Aptos" panose="020B0004020202020204" pitchFamily="34" charset="0"/>
                <a:cs typeface="Arial" panose="020B0604020202020204" pitchFamily="34" charset="0"/>
              </a:rPr>
              <a:t>طيب ليه </a:t>
            </a:r>
            <a:r>
              <a:rPr lang="ar-EG" sz="1800" kern="100" dirty="0" err="1">
                <a:effectLst/>
                <a:latin typeface="Aptos" panose="020B0004020202020204" pitchFamily="34" charset="0"/>
                <a:ea typeface="Aptos" panose="020B0004020202020204" pitchFamily="34" charset="0"/>
                <a:cs typeface="Arial" panose="020B0604020202020204" pitchFamily="34" charset="0"/>
              </a:rPr>
              <a:t>بنفكر</a:t>
            </a:r>
            <a:r>
              <a:rPr lang="ar-EG" sz="1800" kern="100" dirty="0">
                <a:effectLst/>
                <a:latin typeface="Aptos" panose="020B0004020202020204" pitchFamily="34" charset="0"/>
                <a:ea typeface="Aptos" panose="020B0004020202020204" pitchFamily="34" charset="0"/>
                <a:cs typeface="Arial" panose="020B0604020202020204" pitchFamily="34" charset="0"/>
              </a:rPr>
              <a:t> نستخدم ال</a:t>
            </a:r>
            <a:r>
              <a:rPr lang="en-US" sz="1800" kern="100" dirty="0">
                <a:effectLst/>
                <a:latin typeface="Aptos" panose="020B0004020202020204" pitchFamily="34" charset="0"/>
                <a:ea typeface="Aptos" panose="020B0004020202020204" pitchFamily="34" charset="0"/>
                <a:cs typeface="Arial" panose="020B0604020202020204" pitchFamily="34" charset="0"/>
              </a:rPr>
              <a:t>Machine Learning </a:t>
            </a:r>
            <a:r>
              <a:rPr lang="ar-EG" sz="1800" kern="100" dirty="0">
                <a:effectLst/>
                <a:latin typeface="Aptos" panose="020B0004020202020204" pitchFamily="34" charset="0"/>
                <a:ea typeface="Aptos" panose="020B0004020202020204" pitchFamily="34" charset="0"/>
                <a:cs typeface="Arial" panose="020B0604020202020204" pitchFamily="34" charset="0"/>
              </a:rPr>
              <a:t> لتشخيص سرطان الجلد؟</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07000"/>
              </a:lnSpc>
              <a:spcBef>
                <a:spcPts val="0"/>
              </a:spcBef>
              <a:spcAft>
                <a:spcPts val="800"/>
              </a:spcAft>
              <a:tabLst>
                <a:tab pos="1000125" algn="l"/>
              </a:tabLst>
            </a:pPr>
            <a:r>
              <a:rPr lang="ar-EG" sz="1800" kern="100" dirty="0">
                <a:effectLst/>
                <a:latin typeface="Aptos" panose="020B0004020202020204" pitchFamily="34" charset="0"/>
                <a:ea typeface="Aptos" panose="020B0004020202020204" pitchFamily="34" charset="0"/>
                <a:cs typeface="Arial" panose="020B0604020202020204" pitchFamily="34" charset="0"/>
              </a:rPr>
              <a:t>أولا التشخيص أسرع، ال</a:t>
            </a:r>
            <a:r>
              <a:rPr lang="en-US" sz="1800" kern="100" dirty="0">
                <a:effectLst/>
                <a:latin typeface="Aptos" panose="020B0004020202020204" pitchFamily="34" charset="0"/>
                <a:ea typeface="Aptos" panose="020B0004020202020204" pitchFamily="34" charset="0"/>
                <a:cs typeface="Arial" panose="020B0604020202020204" pitchFamily="34" charset="0"/>
              </a:rPr>
              <a:t>Machine Learning</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بيسرع</a:t>
            </a:r>
            <a:r>
              <a:rPr lang="ar-EG" sz="1800" kern="100" dirty="0">
                <a:effectLst/>
                <a:latin typeface="Aptos" panose="020B0004020202020204" pitchFamily="34" charset="0"/>
                <a:ea typeface="Aptos" panose="020B0004020202020204" pitchFamily="34" charset="0"/>
                <a:cs typeface="Arial" panose="020B0604020202020204" pitchFamily="34" charset="0"/>
              </a:rPr>
              <a:t> عملية التشخيص بدل من ال</a:t>
            </a:r>
            <a:r>
              <a:rPr lang="en-US" sz="1800" kern="100" dirty="0">
                <a:effectLst/>
                <a:latin typeface="Aptos" panose="020B0004020202020204" pitchFamily="34" charset="0"/>
                <a:ea typeface="Aptos" panose="020B0004020202020204" pitchFamily="34" charset="0"/>
                <a:cs typeface="Arial" panose="020B0604020202020204" pitchFamily="34" charset="0"/>
              </a:rPr>
              <a:t>biopsy</a:t>
            </a:r>
            <a:r>
              <a:rPr lang="ar-EG" sz="1800" kern="100" dirty="0">
                <a:effectLst/>
                <a:latin typeface="Aptos" panose="020B0004020202020204" pitchFamily="34" charset="0"/>
                <a:ea typeface="Aptos" panose="020B0004020202020204" pitchFamily="34" charset="0"/>
                <a:cs typeface="Arial" panose="020B0604020202020204" pitchFamily="34" charset="0"/>
              </a:rPr>
              <a:t> و </a:t>
            </a:r>
            <a:r>
              <a:rPr lang="ar-EG" sz="1800" kern="100" dirty="0" err="1">
                <a:effectLst/>
                <a:latin typeface="Aptos" panose="020B0004020202020204" pitchFamily="34" charset="0"/>
                <a:ea typeface="Aptos" panose="020B0004020202020204" pitchFamily="34" charset="0"/>
                <a:cs typeface="Arial" panose="020B0604020202020204" pitchFamily="34" charset="0"/>
              </a:rPr>
              <a:t>دا</a:t>
            </a:r>
            <a:r>
              <a:rPr lang="ar-EG" sz="1800" kern="100" dirty="0">
                <a:effectLst/>
                <a:latin typeface="Aptos" panose="020B0004020202020204" pitchFamily="34" charset="0"/>
                <a:ea typeface="Aptos" panose="020B0004020202020204" pitchFamily="34" charset="0"/>
                <a:cs typeface="Arial" panose="020B0604020202020204" pitchFamily="34" charset="0"/>
              </a:rPr>
              <a:t> معناه بدأ العلاج في الوقت المناسب و </a:t>
            </a:r>
            <a:r>
              <a:rPr lang="ar-EG" sz="1800" kern="100" dirty="0" err="1">
                <a:effectLst/>
                <a:latin typeface="Aptos" panose="020B0004020202020204" pitchFamily="34" charset="0"/>
                <a:ea typeface="Aptos" panose="020B0004020202020204" pitchFamily="34" charset="0"/>
                <a:cs typeface="Arial" panose="020B0604020202020204" pitchFamily="34" charset="0"/>
              </a:rPr>
              <a:t>بالتالى</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نتايج</a:t>
            </a:r>
            <a:r>
              <a:rPr lang="ar-EG" sz="1800" kern="100" dirty="0">
                <a:effectLst/>
                <a:latin typeface="Aptos" panose="020B0004020202020204" pitchFamily="34" charset="0"/>
                <a:ea typeface="Aptos" panose="020B0004020202020204" pitchFamily="34" charset="0"/>
                <a:cs typeface="Arial" panose="020B0604020202020204" pitchFamily="34" charset="0"/>
              </a:rPr>
              <a:t> أفضل للمرضى</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07000"/>
              </a:lnSpc>
              <a:spcBef>
                <a:spcPts val="0"/>
              </a:spcBef>
              <a:spcAft>
                <a:spcPts val="800"/>
              </a:spcAft>
              <a:tabLst>
                <a:tab pos="1000125" algn="l"/>
              </a:tabLst>
            </a:pPr>
            <a:r>
              <a:rPr lang="en-US" sz="1800" kern="100" dirty="0">
                <a:effectLst/>
                <a:latin typeface="Aptos" panose="020B0004020202020204" pitchFamily="34" charset="0"/>
                <a:ea typeface="Aptos" panose="020B0004020202020204" pitchFamily="34" charset="0"/>
                <a:cs typeface="Arial" panose="020B0604020202020204" pitchFamily="34" charset="0"/>
              </a:rPr>
              <a:t>Enhanced Accuracy </a:t>
            </a:r>
            <a:r>
              <a:rPr lang="ar-EG" sz="1800" kern="100" dirty="0">
                <a:effectLst/>
                <a:latin typeface="Aptos" panose="020B0004020202020204" pitchFamily="34" charset="0"/>
                <a:ea typeface="Aptos" panose="020B0004020202020204" pitchFamily="34" charset="0"/>
                <a:cs typeface="Arial" panose="020B0604020202020204" pitchFamily="34" charset="0"/>
              </a:rPr>
              <a:t>، ال</a:t>
            </a:r>
            <a:r>
              <a:rPr lang="en-US" sz="1800" kern="100" dirty="0">
                <a:effectLst/>
                <a:latin typeface="Aptos" panose="020B0004020202020204" pitchFamily="34" charset="0"/>
                <a:ea typeface="Aptos" panose="020B0004020202020204" pitchFamily="34" charset="0"/>
                <a:cs typeface="Arial" panose="020B0604020202020204" pitchFamily="34" charset="0"/>
              </a:rPr>
              <a:t>Machine Learning </a:t>
            </a:r>
            <a:r>
              <a:rPr lang="ar-EG" sz="1800" kern="100" dirty="0">
                <a:effectLst/>
                <a:latin typeface="Aptos" panose="020B0004020202020204" pitchFamily="34" charset="0"/>
                <a:ea typeface="Aptos" panose="020B0004020202020204" pitchFamily="34" charset="0"/>
                <a:cs typeface="Arial" panose="020B0604020202020204" pitchFamily="34" charset="0"/>
              </a:rPr>
              <a:t> يقدر يزود دقة التشخيص عن طريق تحديد </a:t>
            </a:r>
            <a:r>
              <a:rPr lang="en-US" sz="1800" kern="100" dirty="0">
                <a:effectLst/>
                <a:latin typeface="Aptos" panose="020B0004020202020204" pitchFamily="34" charset="0"/>
                <a:ea typeface="Aptos" panose="020B0004020202020204" pitchFamily="34" charset="0"/>
                <a:cs typeface="Arial" panose="020B0604020202020204" pitchFamily="34" charset="0"/>
              </a:rPr>
              <a:t>patterns </a:t>
            </a:r>
            <a:r>
              <a:rPr lang="ar-EG" sz="1800" kern="100" dirty="0">
                <a:effectLst/>
                <a:latin typeface="Aptos" panose="020B0004020202020204" pitchFamily="34" charset="0"/>
                <a:ea typeface="Aptos" panose="020B0004020202020204" pitchFamily="34" charset="0"/>
                <a:cs typeface="Arial" panose="020B0604020202020204" pitchFamily="34" charset="0"/>
              </a:rPr>
              <a:t> ممكن </a:t>
            </a:r>
            <a:r>
              <a:rPr lang="ar-EG" sz="1800" kern="100" dirty="0" err="1">
                <a:effectLst/>
                <a:latin typeface="Aptos" panose="020B0004020202020204" pitchFamily="34" charset="0"/>
                <a:ea typeface="Aptos" panose="020B0004020202020204" pitchFamily="34" charset="0"/>
                <a:cs typeface="Arial" panose="020B0604020202020204" pitchFamily="34" charset="0"/>
              </a:rPr>
              <a:t>متبانش</a:t>
            </a:r>
            <a:r>
              <a:rPr lang="ar-EG" sz="1800" kern="100" dirty="0">
                <a:effectLst/>
                <a:latin typeface="Aptos" panose="020B0004020202020204" pitchFamily="34" charset="0"/>
                <a:ea typeface="Aptos" panose="020B0004020202020204" pitchFamily="34" charset="0"/>
                <a:cs typeface="Arial" panose="020B0604020202020204" pitchFamily="34" charset="0"/>
              </a:rPr>
              <a:t> بالملاحظة البشرية، و </a:t>
            </a:r>
            <a:r>
              <a:rPr lang="ar-EG" sz="1800" kern="100" dirty="0" err="1">
                <a:effectLst/>
                <a:latin typeface="Aptos" panose="020B0004020202020204" pitchFamily="34" charset="0"/>
                <a:ea typeface="Aptos" panose="020B0004020202020204" pitchFamily="34" charset="0"/>
                <a:cs typeface="Arial" panose="020B0604020202020204" pitchFamily="34" charset="0"/>
              </a:rPr>
              <a:t>بالتالى</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بيقلل</a:t>
            </a:r>
            <a:r>
              <a:rPr lang="ar-EG" sz="1800" kern="100" dirty="0">
                <a:effectLst/>
                <a:latin typeface="Aptos" panose="020B0004020202020204" pitchFamily="34" charset="0"/>
                <a:ea typeface="Aptos" panose="020B0004020202020204" pitchFamily="34" charset="0"/>
                <a:cs typeface="Arial" panose="020B0604020202020204" pitchFamily="34" charset="0"/>
              </a:rPr>
              <a:t> احتمالية ال</a:t>
            </a:r>
            <a:r>
              <a:rPr lang="en-US" sz="1800" kern="100" dirty="0">
                <a:effectLst/>
                <a:latin typeface="Aptos" panose="020B0004020202020204" pitchFamily="34" charset="0"/>
                <a:ea typeface="Aptos" panose="020B0004020202020204" pitchFamily="34" charset="0"/>
                <a:cs typeface="Arial" panose="020B0604020202020204" pitchFamily="34" charset="0"/>
              </a:rPr>
              <a:t>false negatives </a:t>
            </a:r>
            <a:r>
              <a:rPr lang="ar-EG" sz="1800" kern="100" dirty="0">
                <a:effectLst/>
                <a:latin typeface="Aptos" panose="020B0004020202020204" pitchFamily="34" charset="0"/>
                <a:ea typeface="Aptos" panose="020B0004020202020204" pitchFamily="34" charset="0"/>
                <a:cs typeface="Arial" panose="020B0604020202020204" pitchFamily="34" charset="0"/>
              </a:rPr>
              <a:t> و ال</a:t>
            </a:r>
            <a:r>
              <a:rPr lang="en-US" sz="1800" kern="100" dirty="0">
                <a:effectLst/>
                <a:latin typeface="Aptos" panose="020B0004020202020204" pitchFamily="34" charset="0"/>
                <a:ea typeface="Aptos" panose="020B0004020202020204" pitchFamily="34" charset="0"/>
                <a:cs typeface="Arial" panose="020B0604020202020204" pitchFamily="34" charset="0"/>
              </a:rPr>
              <a:t>false positives</a:t>
            </a:r>
          </a:p>
          <a:p>
            <a:pPr marL="0" marR="0" algn="r" rtl="1">
              <a:lnSpc>
                <a:spcPct val="107000"/>
              </a:lnSpc>
              <a:spcBef>
                <a:spcPts val="0"/>
              </a:spcBef>
              <a:spcAft>
                <a:spcPts val="800"/>
              </a:spcAft>
              <a:tabLst>
                <a:tab pos="1000125" algn="l"/>
              </a:tabLst>
            </a:pPr>
            <a:r>
              <a:rPr lang="ar-EG" sz="1800" kern="100" dirty="0">
                <a:effectLst/>
                <a:latin typeface="Aptos" panose="020B0004020202020204" pitchFamily="34" charset="0"/>
                <a:ea typeface="Aptos" panose="020B0004020202020204" pitchFamily="34" charset="0"/>
                <a:cs typeface="Arial" panose="020B0604020202020204" pitchFamily="34" charset="0"/>
              </a:rPr>
              <a:t>كمان استخدام ال</a:t>
            </a:r>
            <a:r>
              <a:rPr lang="en-US" sz="1800" kern="100" dirty="0">
                <a:effectLst/>
                <a:latin typeface="Aptos" panose="020B0004020202020204" pitchFamily="34" charset="0"/>
                <a:ea typeface="Aptos" panose="020B0004020202020204" pitchFamily="34" charset="0"/>
                <a:cs typeface="Arial" panose="020B0604020202020204" pitchFamily="34" charset="0"/>
              </a:rPr>
              <a:t>machine learning </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ar-EG" sz="1800" kern="100" dirty="0" err="1">
                <a:effectLst/>
                <a:latin typeface="Arial" panose="020B0604020202020204" pitchFamily="34" charset="0"/>
                <a:ea typeface="Aptos" panose="020B0004020202020204" pitchFamily="34" charset="0"/>
                <a:cs typeface="Arial" panose="020B0604020202020204" pitchFamily="34" charset="0"/>
              </a:rPr>
              <a:t>بيتيح</a:t>
            </a:r>
            <a:r>
              <a:rPr lang="ar-EG" sz="1800" kern="100" dirty="0">
                <a:effectLst/>
                <a:latin typeface="Arial" panose="020B0604020202020204" pitchFamily="34" charset="0"/>
                <a:ea typeface="Aptos" panose="020B0004020202020204" pitchFamily="34" charset="0"/>
                <a:cs typeface="Arial" panose="020B0604020202020204" pitchFamily="34" charset="0"/>
              </a:rPr>
              <a:t> إمكانية الوصول لأدوات أفضل للتشخيص في الأماكن قليلة الموارد</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A20CEF9C-245F-4C73-85E0-11A8F09A4EDD}" type="slidenum">
              <a:rPr lang="en-US" smtClean="0"/>
              <a:t>34</a:t>
            </a:fld>
            <a:endParaRPr lang="en-US"/>
          </a:p>
        </p:txBody>
      </p:sp>
    </p:spTree>
    <p:extLst>
      <p:ext uri="{BB962C8B-B14F-4D97-AF65-F5344CB8AC3E}">
        <p14:creationId xmlns:p14="http://schemas.microsoft.com/office/powerpoint/2010/main" val="15221307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0CEF9C-245F-4C73-85E0-11A8F09A4EDD}" type="slidenum">
              <a:rPr lang="en-US" smtClean="0"/>
              <a:t>36</a:t>
            </a:fld>
            <a:endParaRPr lang="en-US"/>
          </a:p>
        </p:txBody>
      </p:sp>
    </p:spTree>
    <p:extLst>
      <p:ext uri="{BB962C8B-B14F-4D97-AF65-F5344CB8AC3E}">
        <p14:creationId xmlns:p14="http://schemas.microsoft.com/office/powerpoint/2010/main" val="38496247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0CEF9C-245F-4C73-85E0-11A8F09A4EDD}" type="slidenum">
              <a:rPr lang="en-US" smtClean="0"/>
              <a:t>43</a:t>
            </a:fld>
            <a:endParaRPr lang="en-US"/>
          </a:p>
        </p:txBody>
      </p:sp>
    </p:spTree>
    <p:extLst>
      <p:ext uri="{BB962C8B-B14F-4D97-AF65-F5344CB8AC3E}">
        <p14:creationId xmlns:p14="http://schemas.microsoft.com/office/powerpoint/2010/main" val="3799639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US" dirty="0"/>
          </a:p>
        </p:txBody>
      </p:sp>
      <p:sp>
        <p:nvSpPr>
          <p:cNvPr id="4" name="Slide Number Placeholder 3"/>
          <p:cNvSpPr>
            <a:spLocks noGrp="1"/>
          </p:cNvSpPr>
          <p:nvPr>
            <p:ph type="sldNum" sz="quarter" idx="5"/>
          </p:nvPr>
        </p:nvSpPr>
        <p:spPr/>
        <p:txBody>
          <a:bodyPr/>
          <a:lstStyle/>
          <a:p>
            <a:fld id="{A20CEF9C-245F-4C73-85E0-11A8F09A4EDD}" type="slidenum">
              <a:rPr lang="en-US" smtClean="0"/>
              <a:t>7</a:t>
            </a:fld>
            <a:endParaRPr lang="en-US"/>
          </a:p>
        </p:txBody>
      </p:sp>
    </p:spTree>
    <p:extLst>
      <p:ext uri="{BB962C8B-B14F-4D97-AF65-F5344CB8AC3E}">
        <p14:creationId xmlns:p14="http://schemas.microsoft.com/office/powerpoint/2010/main" val="1412855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0CEF9C-245F-4C73-85E0-11A8F09A4EDD}" type="slidenum">
              <a:rPr lang="en-US" smtClean="0"/>
              <a:t>8</a:t>
            </a:fld>
            <a:endParaRPr lang="en-US"/>
          </a:p>
        </p:txBody>
      </p:sp>
    </p:spTree>
    <p:extLst>
      <p:ext uri="{BB962C8B-B14F-4D97-AF65-F5344CB8AC3E}">
        <p14:creationId xmlns:p14="http://schemas.microsoft.com/office/powerpoint/2010/main" val="2641521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20CEF9C-245F-4C73-85E0-11A8F09A4EDD}" type="slidenum">
              <a:rPr lang="en-US" smtClean="0"/>
              <a:t>11</a:t>
            </a:fld>
            <a:endParaRPr lang="en-US"/>
          </a:p>
        </p:txBody>
      </p:sp>
    </p:spTree>
    <p:extLst>
      <p:ext uri="{BB962C8B-B14F-4D97-AF65-F5344CB8AC3E}">
        <p14:creationId xmlns:p14="http://schemas.microsoft.com/office/powerpoint/2010/main" val="1796475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0CEF9C-245F-4C73-85E0-11A8F09A4EDD}" type="slidenum">
              <a:rPr lang="en-US" smtClean="0"/>
              <a:t>12</a:t>
            </a:fld>
            <a:endParaRPr lang="en-US"/>
          </a:p>
        </p:txBody>
      </p:sp>
    </p:spTree>
    <p:extLst>
      <p:ext uri="{BB962C8B-B14F-4D97-AF65-F5344CB8AC3E}">
        <p14:creationId xmlns:p14="http://schemas.microsoft.com/office/powerpoint/2010/main" val="14953404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r" rtl="1">
              <a:lnSpc>
                <a:spcPct val="107000"/>
              </a:lnSpc>
              <a:spcBef>
                <a:spcPts val="0"/>
              </a:spcBef>
              <a:spcAft>
                <a:spcPts val="800"/>
              </a:spcAft>
              <a:tabLst>
                <a:tab pos="1000125" algn="l"/>
              </a:tabLst>
            </a:pPr>
            <a:r>
              <a:rPr lang="ar-EG" sz="1800" kern="100" dirty="0">
                <a:effectLst/>
                <a:latin typeface="Aptos" panose="020B0004020202020204" pitchFamily="34" charset="0"/>
                <a:ea typeface="Aptos" panose="020B0004020202020204" pitchFamily="34" charset="0"/>
                <a:cs typeface="Arial" panose="020B0604020202020204" pitchFamily="34" charset="0"/>
              </a:rPr>
              <a:t>عشان ن</a:t>
            </a:r>
            <a:r>
              <a:rPr lang="en-US" sz="1800" kern="100" dirty="0">
                <a:effectLst/>
                <a:latin typeface="Aptos" panose="020B0004020202020204" pitchFamily="34" charset="0"/>
                <a:ea typeface="Aptos" panose="020B0004020202020204" pitchFamily="34" charset="0"/>
                <a:cs typeface="Arial" panose="020B0604020202020204" pitchFamily="34" charset="0"/>
              </a:rPr>
              <a:t>Explore </a:t>
            </a:r>
            <a:r>
              <a:rPr lang="ar-EG" sz="1800" kern="100" dirty="0">
                <a:effectLst/>
                <a:latin typeface="Aptos" panose="020B0004020202020204" pitchFamily="34" charset="0"/>
                <a:ea typeface="Aptos" panose="020B0004020202020204" pitchFamily="34" charset="0"/>
                <a:cs typeface="Arial" panose="020B0604020202020204" pitchFamily="34" charset="0"/>
              </a:rPr>
              <a:t> الداتا و نعمل </a:t>
            </a:r>
            <a:r>
              <a:rPr lang="en-US" sz="1800" kern="100" dirty="0">
                <a:effectLst/>
                <a:latin typeface="Aptos" panose="020B0004020202020204" pitchFamily="34" charset="0"/>
                <a:ea typeface="Aptos" panose="020B0004020202020204" pitchFamily="34" charset="0"/>
                <a:cs typeface="Arial" panose="020B0604020202020204" pitchFamily="34" charset="0"/>
              </a:rPr>
              <a:t>Visualization </a:t>
            </a:r>
            <a:r>
              <a:rPr lang="ar-EG" sz="1800" kern="100" dirty="0">
                <a:effectLst/>
                <a:latin typeface="Aptos" panose="020B0004020202020204" pitchFamily="34" charset="0"/>
                <a:ea typeface="Aptos" panose="020B0004020202020204" pitchFamily="34" charset="0"/>
                <a:cs typeface="Arial" panose="020B0604020202020204" pitchFamily="34" charset="0"/>
              </a:rPr>
              <a:t> استخدمنا بايثون و مكتبة </a:t>
            </a:r>
            <a:r>
              <a:rPr lang="en-US" sz="1800" kern="100" dirty="0">
                <a:effectLst/>
                <a:latin typeface="Aptos" panose="020B0004020202020204" pitchFamily="34" charset="0"/>
                <a:ea typeface="Aptos" panose="020B0004020202020204" pitchFamily="34" charset="0"/>
                <a:cs typeface="Arial" panose="020B0604020202020204" pitchFamily="34" charset="0"/>
              </a:rPr>
              <a:t>matplotlib</a:t>
            </a:r>
          </a:p>
          <a:p>
            <a:pPr marL="0" marR="0" algn="r" rtl="1">
              <a:lnSpc>
                <a:spcPct val="107000"/>
              </a:lnSpc>
              <a:spcBef>
                <a:spcPts val="0"/>
              </a:spcBef>
              <a:spcAft>
                <a:spcPts val="800"/>
              </a:spcAft>
              <a:tabLst>
                <a:tab pos="1000125" algn="l"/>
              </a:tabLst>
            </a:pPr>
            <a:r>
              <a:rPr lang="ar-EG" sz="1800" kern="100" dirty="0">
                <a:effectLst/>
                <a:latin typeface="Aptos" panose="020B0004020202020204" pitchFamily="34" charset="0"/>
                <a:ea typeface="Aptos" panose="020B0004020202020204" pitchFamily="34" charset="0"/>
                <a:cs typeface="Arial" panose="020B0604020202020204" pitchFamily="34" charset="0"/>
              </a:rPr>
              <a:t>في الجراف </a:t>
            </a:r>
            <a:r>
              <a:rPr lang="ar-EG" sz="1800" kern="100" dirty="0" err="1">
                <a:effectLst/>
                <a:latin typeface="Aptos" panose="020B0004020202020204" pitchFamily="34" charset="0"/>
                <a:ea typeface="Aptos" panose="020B0004020202020204" pitchFamily="34" charset="0"/>
                <a:cs typeface="Arial" panose="020B0604020202020204" pitchFamily="34" charset="0"/>
              </a:rPr>
              <a:t>دا</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هنلاقى</a:t>
            </a:r>
            <a:r>
              <a:rPr lang="ar-EG" sz="1800" kern="100" dirty="0">
                <a:effectLst/>
                <a:latin typeface="Aptos" panose="020B0004020202020204" pitchFamily="34" charset="0"/>
                <a:ea typeface="Aptos" panose="020B0004020202020204" pitchFamily="34" charset="0"/>
                <a:cs typeface="Arial" panose="020B0604020202020204" pitchFamily="34" charset="0"/>
              </a:rPr>
              <a:t> ال</a:t>
            </a:r>
            <a:r>
              <a:rPr lang="en-US" sz="1800" kern="100" dirty="0">
                <a:effectLst/>
                <a:latin typeface="Aptos" panose="020B0004020202020204" pitchFamily="34" charset="0"/>
                <a:ea typeface="Aptos" panose="020B0004020202020204" pitchFamily="34" charset="0"/>
                <a:cs typeface="Arial" panose="020B0604020202020204" pitchFamily="34" charset="0"/>
              </a:rPr>
              <a:t>distribution </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لل</a:t>
            </a:r>
            <a:r>
              <a:rPr lang="en-US" sz="1800" kern="100" dirty="0">
                <a:effectLst/>
                <a:latin typeface="Aptos" panose="020B0004020202020204" pitchFamily="34" charset="0"/>
                <a:ea typeface="Aptos" panose="020B0004020202020204" pitchFamily="34" charset="0"/>
                <a:cs typeface="Arial" panose="020B0604020202020204" pitchFamily="34" charset="0"/>
              </a:rPr>
              <a:t>classes </a:t>
            </a:r>
            <a:r>
              <a:rPr lang="ar-EG" sz="1800" kern="100" dirty="0">
                <a:effectLst/>
                <a:latin typeface="Aptos" panose="020B0004020202020204" pitchFamily="34" charset="0"/>
                <a:ea typeface="Aptos" panose="020B0004020202020204" pitchFamily="34" charset="0"/>
                <a:cs typeface="Arial" panose="020B0604020202020204" pitchFamily="34" charset="0"/>
              </a:rPr>
              <a:t> في </a:t>
            </a:r>
            <a:r>
              <a:rPr lang="ar-EG" sz="1800" kern="100" dirty="0" err="1">
                <a:effectLst/>
                <a:latin typeface="Aptos" panose="020B0004020202020204" pitchFamily="34" charset="0"/>
                <a:ea typeface="Aptos" panose="020B0004020202020204" pitchFamily="34" charset="0"/>
                <a:cs typeface="Arial" panose="020B0604020202020204" pitchFamily="34" charset="0"/>
              </a:rPr>
              <a:t>الداتاسيت</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فهنلاحظ</a:t>
            </a:r>
            <a:r>
              <a:rPr lang="ar-EG" sz="1800" kern="100" dirty="0">
                <a:effectLst/>
                <a:latin typeface="Aptos" panose="020B0004020202020204" pitchFamily="34" charset="0"/>
                <a:ea typeface="Aptos" panose="020B0004020202020204" pitchFamily="34" charset="0"/>
                <a:cs typeface="Arial" panose="020B0604020202020204" pitchFamily="34" charset="0"/>
              </a:rPr>
              <a:t> ان في كلاس واحد </a:t>
            </a:r>
            <a:r>
              <a:rPr lang="ar-EG" sz="1800" kern="100" dirty="0" err="1">
                <a:effectLst/>
                <a:latin typeface="Aptos" panose="020B0004020202020204" pitchFamily="34" charset="0"/>
                <a:ea typeface="Aptos" panose="020B0004020202020204" pitchFamily="34" charset="0"/>
                <a:cs typeface="Arial" panose="020B0604020202020204" pitchFamily="34" charset="0"/>
              </a:rPr>
              <a:t>اللى</a:t>
            </a:r>
            <a:r>
              <a:rPr lang="ar-EG" sz="1800" kern="100" dirty="0">
                <a:effectLst/>
                <a:latin typeface="Aptos" panose="020B0004020202020204" pitchFamily="34" charset="0"/>
                <a:ea typeface="Aptos" panose="020B0004020202020204" pitchFamily="34" charset="0"/>
                <a:cs typeface="Arial" panose="020B0604020202020204" pitchFamily="34" charset="0"/>
              </a:rPr>
              <a:t> هو ال</a:t>
            </a:r>
            <a:r>
              <a:rPr lang="en-US" sz="1800" kern="100" dirty="0">
                <a:effectLst/>
                <a:latin typeface="Aptos" panose="020B0004020202020204" pitchFamily="34" charset="0"/>
                <a:ea typeface="Aptos" panose="020B0004020202020204" pitchFamily="34" charset="0"/>
                <a:cs typeface="Arial" panose="020B0604020202020204" pitchFamily="34" charset="0"/>
              </a:rPr>
              <a:t>Melanocytic Nevi </a:t>
            </a:r>
            <a:r>
              <a:rPr lang="ar-EG" sz="1800" kern="100" dirty="0">
                <a:effectLst/>
                <a:latin typeface="Aptos" panose="020B0004020202020204" pitchFamily="34" charset="0"/>
                <a:ea typeface="Aptos" panose="020B0004020202020204" pitchFamily="34" charset="0"/>
                <a:cs typeface="Arial" panose="020B0604020202020204" pitchFamily="34" charset="0"/>
              </a:rPr>
              <a:t> هو الغالب في </a:t>
            </a:r>
            <a:r>
              <a:rPr lang="ar-EG" sz="1800" kern="100" dirty="0" err="1">
                <a:effectLst/>
                <a:latin typeface="Aptos" panose="020B0004020202020204" pitchFamily="34" charset="0"/>
                <a:ea typeface="Aptos" panose="020B0004020202020204" pitchFamily="34" charset="0"/>
                <a:cs typeface="Arial" panose="020B0604020202020204" pitchFamily="34" charset="0"/>
              </a:rPr>
              <a:t>الداتاسيت</a:t>
            </a:r>
            <a:r>
              <a:rPr lang="ar-EG" sz="1800" kern="100" dirty="0">
                <a:effectLst/>
                <a:latin typeface="Aptos" panose="020B0004020202020204" pitchFamily="34" charset="0"/>
                <a:ea typeface="Aptos" panose="020B0004020202020204" pitchFamily="34" charset="0"/>
                <a:cs typeface="Arial" panose="020B0604020202020204" pitchFamily="34" charset="0"/>
              </a:rPr>
              <a:t> حوالى 67% و </a:t>
            </a:r>
            <a:r>
              <a:rPr lang="ar-EG" sz="1800" kern="100" dirty="0" err="1">
                <a:effectLst/>
                <a:latin typeface="Aptos" panose="020B0004020202020204" pitchFamily="34" charset="0"/>
                <a:ea typeface="Aptos" panose="020B0004020202020204" pitchFamily="34" charset="0"/>
                <a:cs typeface="Arial" panose="020B0604020202020204" pitchFamily="34" charset="0"/>
              </a:rPr>
              <a:t>دا</a:t>
            </a:r>
            <a:r>
              <a:rPr lang="ar-EG" sz="1800" kern="100" dirty="0">
                <a:effectLst/>
                <a:latin typeface="Aptos" panose="020B0004020202020204" pitchFamily="34" charset="0"/>
                <a:ea typeface="Aptos" panose="020B0004020202020204" pitchFamily="34" charset="0"/>
                <a:cs typeface="Arial" panose="020B0604020202020204" pitchFamily="34" charset="0"/>
              </a:rPr>
              <a:t> ممكن يسبب مشكلة لما </a:t>
            </a:r>
            <a:r>
              <a:rPr lang="ar-EG" sz="1800" kern="100" dirty="0" err="1">
                <a:effectLst/>
                <a:latin typeface="Aptos" panose="020B0004020202020204" pitchFamily="34" charset="0"/>
                <a:ea typeface="Aptos" panose="020B0004020202020204" pitchFamily="34" charset="0"/>
                <a:cs typeface="Arial" panose="020B0604020202020204" pitchFamily="34" charset="0"/>
              </a:rPr>
              <a:t>نيجى</a:t>
            </a:r>
            <a:r>
              <a:rPr lang="ar-EG" sz="1800" kern="100" dirty="0">
                <a:effectLst/>
                <a:latin typeface="Aptos" panose="020B0004020202020204" pitchFamily="34" charset="0"/>
                <a:ea typeface="Aptos" panose="020B0004020202020204" pitchFamily="34" charset="0"/>
                <a:cs typeface="Arial" panose="020B0604020202020204" pitchFamily="34" charset="0"/>
              </a:rPr>
              <a:t> ندرب الموديل لأنه ممكن يخلى الموديل ينحاز في ال</a:t>
            </a:r>
            <a:r>
              <a:rPr lang="en-US" sz="1800" kern="100" dirty="0" err="1">
                <a:effectLst/>
                <a:latin typeface="Aptos" panose="020B0004020202020204" pitchFamily="34" charset="0"/>
                <a:ea typeface="Aptos" panose="020B0004020202020204" pitchFamily="34" charset="0"/>
                <a:cs typeface="Arial" panose="020B0604020202020204" pitchFamily="34" charset="0"/>
              </a:rPr>
              <a:t>classfication</a:t>
            </a:r>
            <a:r>
              <a:rPr lang="en-US"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لل</a:t>
            </a:r>
            <a:r>
              <a:rPr lang="en-US" sz="1800" kern="100" dirty="0">
                <a:effectLst/>
                <a:latin typeface="Aptos" panose="020B0004020202020204" pitchFamily="34" charset="0"/>
                <a:ea typeface="Aptos" panose="020B0004020202020204" pitchFamily="34" charset="0"/>
                <a:cs typeface="Arial" panose="020B0604020202020204" pitchFamily="34" charset="0"/>
              </a:rPr>
              <a:t>class </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دا</a:t>
            </a:r>
            <a:r>
              <a:rPr lang="ar-EG" sz="1800" kern="100" dirty="0">
                <a:effectLst/>
                <a:latin typeface="Aptos" panose="020B0004020202020204" pitchFamily="34" charset="0"/>
                <a:ea typeface="Aptos" panose="020B0004020202020204" pitchFamily="34" charset="0"/>
                <a:cs typeface="Arial" panose="020B0604020202020204" pitchFamily="34" charset="0"/>
              </a:rPr>
              <a:t> عن </a:t>
            </a:r>
            <a:r>
              <a:rPr lang="ar-EG" sz="1800" kern="100" dirty="0" err="1">
                <a:effectLst/>
                <a:latin typeface="Aptos" panose="020B0004020202020204" pitchFamily="34" charset="0"/>
                <a:ea typeface="Aptos" panose="020B0004020202020204" pitchFamily="34" charset="0"/>
                <a:cs typeface="Arial" panose="020B0604020202020204" pitchFamily="34" charset="0"/>
              </a:rPr>
              <a:t>باقى</a:t>
            </a:r>
            <a:r>
              <a:rPr lang="ar-EG" sz="1800" kern="100" dirty="0">
                <a:effectLst/>
                <a:latin typeface="Aptos" panose="020B0004020202020204" pitchFamily="34" charset="0"/>
                <a:ea typeface="Aptos" panose="020B0004020202020204" pitchFamily="34" charset="0"/>
                <a:cs typeface="Arial" panose="020B0604020202020204" pitchFamily="34" charset="0"/>
              </a:rPr>
              <a:t> ال</a:t>
            </a:r>
            <a:r>
              <a:rPr lang="en-US" sz="1800" kern="100" dirty="0">
                <a:effectLst/>
                <a:latin typeface="Aptos" panose="020B0004020202020204" pitchFamily="34" charset="0"/>
                <a:ea typeface="Aptos" panose="020B0004020202020204" pitchFamily="34" charset="0"/>
                <a:cs typeface="Arial" panose="020B0604020202020204" pitchFamily="34" charset="0"/>
              </a:rPr>
              <a:t>classes </a:t>
            </a:r>
            <a:r>
              <a:rPr lang="ar-EG" sz="1800" kern="100" dirty="0">
                <a:effectLst/>
                <a:latin typeface="Aptos" panose="020B0004020202020204" pitchFamily="34" charset="0"/>
                <a:ea typeface="Aptos" panose="020B0004020202020204" pitchFamily="34" charset="0"/>
                <a:cs typeface="Arial" panose="020B0604020202020204" pitchFamily="34" charset="0"/>
              </a:rPr>
              <a:t>، يعنى مش </a:t>
            </a:r>
            <a:r>
              <a:rPr lang="ar-EG" sz="1800" kern="100" dirty="0" err="1">
                <a:effectLst/>
                <a:latin typeface="Aptos" panose="020B0004020202020204" pitchFamily="34" charset="0"/>
                <a:ea typeface="Aptos" panose="020B0004020202020204" pitchFamily="34" charset="0"/>
                <a:cs typeface="Arial" panose="020B0604020202020204" pitchFamily="34" charset="0"/>
              </a:rPr>
              <a:t>هيقدر</a:t>
            </a:r>
            <a:r>
              <a:rPr lang="ar-EG" sz="1800" kern="100" dirty="0">
                <a:effectLst/>
                <a:latin typeface="Aptos" panose="020B0004020202020204" pitchFamily="34" charset="0"/>
                <a:ea typeface="Aptos" panose="020B0004020202020204" pitchFamily="34" charset="0"/>
                <a:cs typeface="Arial" panose="020B0604020202020204" pitchFamily="34" charset="0"/>
              </a:rPr>
              <a:t> يصنف ال</a:t>
            </a:r>
            <a:r>
              <a:rPr lang="en-US" sz="1800" kern="100" dirty="0">
                <a:effectLst/>
                <a:latin typeface="Aptos" panose="020B0004020202020204" pitchFamily="34" charset="0"/>
                <a:ea typeface="Aptos" panose="020B0004020202020204" pitchFamily="34" charset="0"/>
                <a:cs typeface="Arial" panose="020B0604020202020204" pitchFamily="34" charset="0"/>
              </a:rPr>
              <a:t>minority classes </a:t>
            </a:r>
            <a:r>
              <a:rPr lang="ar-EG" sz="1800" kern="100" dirty="0">
                <a:effectLst/>
                <a:latin typeface="Aptos" panose="020B0004020202020204" pitchFamily="34" charset="0"/>
                <a:ea typeface="Aptos" panose="020B0004020202020204" pitchFamily="34" charset="0"/>
                <a:cs typeface="Arial" panose="020B0604020202020204" pitchFamily="34" charset="0"/>
              </a:rPr>
              <a:t> ب</a:t>
            </a:r>
            <a:r>
              <a:rPr lang="en-US" sz="1800" kern="100" dirty="0">
                <a:effectLst/>
                <a:latin typeface="Aptos" panose="020B0004020202020204" pitchFamily="34" charset="0"/>
                <a:ea typeface="Aptos" panose="020B0004020202020204" pitchFamily="34" charset="0"/>
                <a:cs typeface="Arial" panose="020B0604020202020204" pitchFamily="34" charset="0"/>
              </a:rPr>
              <a:t>accuracy  </a:t>
            </a:r>
            <a:r>
              <a:rPr lang="ar-EG" sz="1800" kern="100" dirty="0">
                <a:effectLst/>
                <a:latin typeface="Aptos" panose="020B0004020202020204" pitchFamily="34" charset="0"/>
                <a:ea typeface="Aptos" panose="020B0004020202020204" pitchFamily="34" charset="0"/>
                <a:cs typeface="Arial" panose="020B0604020202020204" pitchFamily="34" charset="0"/>
              </a:rPr>
              <a:t> عالية </a:t>
            </a:r>
            <a:r>
              <a:rPr lang="ar-EG" sz="1800" kern="100" dirty="0" err="1">
                <a:effectLst/>
                <a:latin typeface="Aptos" panose="020B0004020202020204" pitchFamily="34" charset="0"/>
                <a:ea typeface="Aptos" panose="020B0004020202020204" pitchFamily="34" charset="0"/>
                <a:cs typeface="Arial" panose="020B0604020202020204" pitchFamily="34" charset="0"/>
              </a:rPr>
              <a:t>زى</a:t>
            </a:r>
            <a:r>
              <a:rPr lang="ar-EG" sz="1800" kern="100" dirty="0">
                <a:effectLst/>
                <a:latin typeface="Aptos" panose="020B0004020202020204" pitchFamily="34" charset="0"/>
                <a:ea typeface="Aptos" panose="020B0004020202020204" pitchFamily="34" charset="0"/>
                <a:cs typeface="Arial" panose="020B0604020202020204" pitchFamily="34" charset="0"/>
              </a:rPr>
              <a:t> ال</a:t>
            </a:r>
            <a:r>
              <a:rPr lang="en-US" sz="1800" kern="100" dirty="0">
                <a:effectLst/>
                <a:latin typeface="Aptos" panose="020B0004020202020204" pitchFamily="34" charset="0"/>
                <a:ea typeface="Aptos" panose="020B0004020202020204" pitchFamily="34" charset="0"/>
                <a:cs typeface="Arial" panose="020B0604020202020204" pitchFamily="34" charset="0"/>
              </a:rPr>
              <a:t>class </a:t>
            </a:r>
            <a:r>
              <a:rPr lang="ar-EG" sz="1800" kern="100" dirty="0">
                <a:effectLst/>
                <a:latin typeface="Aptos" panose="020B0004020202020204" pitchFamily="34" charset="0"/>
                <a:ea typeface="Aptos" panose="020B0004020202020204" pitchFamily="34" charset="0"/>
                <a:cs typeface="Arial" panose="020B0604020202020204" pitchFamily="34" charset="0"/>
              </a:rPr>
              <a:t> الغالب، و </a:t>
            </a:r>
            <a:r>
              <a:rPr lang="ar-EG" sz="1800" kern="100" dirty="0" err="1">
                <a:effectLst/>
                <a:latin typeface="Aptos" panose="020B0004020202020204" pitchFamily="34" charset="0"/>
                <a:ea typeface="Aptos" panose="020B0004020202020204" pitchFamily="34" charset="0"/>
                <a:cs typeface="Arial" panose="020B0604020202020204" pitchFamily="34" charset="0"/>
              </a:rPr>
              <a:t>دى</a:t>
            </a:r>
            <a:r>
              <a:rPr lang="ar-EG" sz="1800" kern="100" dirty="0">
                <a:effectLst/>
                <a:latin typeface="Aptos" panose="020B0004020202020204" pitchFamily="34" charset="0"/>
                <a:ea typeface="Aptos" panose="020B0004020202020204" pitchFamily="34" charset="0"/>
                <a:cs typeface="Arial" panose="020B0604020202020204" pitchFamily="34" charset="0"/>
              </a:rPr>
              <a:t> مشكلة لازم نحلها قبل ما ندرب </a:t>
            </a:r>
            <a:r>
              <a:rPr lang="ar-EG" sz="1800" kern="100" dirty="0" err="1">
                <a:effectLst/>
                <a:latin typeface="Aptos" panose="020B0004020202020204" pitchFamily="34" charset="0"/>
                <a:ea typeface="Aptos" panose="020B0004020202020204" pitchFamily="34" charset="0"/>
                <a:cs typeface="Arial" panose="020B0604020202020204" pitchFamily="34" charset="0"/>
              </a:rPr>
              <a:t>المودل</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A20CEF9C-245F-4C73-85E0-11A8F09A4EDD}" type="slidenum">
              <a:rPr lang="en-US" smtClean="0"/>
              <a:t>17</a:t>
            </a:fld>
            <a:endParaRPr lang="en-US"/>
          </a:p>
        </p:txBody>
      </p:sp>
    </p:spTree>
    <p:extLst>
      <p:ext uri="{BB962C8B-B14F-4D97-AF65-F5344CB8AC3E}">
        <p14:creationId xmlns:p14="http://schemas.microsoft.com/office/powerpoint/2010/main" val="760368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oversampling</a:t>
            </a:r>
          </a:p>
          <a:p>
            <a:r>
              <a:rPr lang="en-US" dirty="0"/>
              <a:t>2- resizing 128x128</a:t>
            </a:r>
          </a:p>
          <a:p>
            <a:r>
              <a:rPr lang="en-US" dirty="0"/>
              <a:t>3- data augmentation</a:t>
            </a:r>
          </a:p>
          <a:p>
            <a:r>
              <a:rPr lang="en-US" dirty="0"/>
              <a:t>4- normalization</a:t>
            </a:r>
          </a:p>
          <a:p>
            <a:r>
              <a:rPr lang="en-US" dirty="0"/>
              <a:t>5- train, validation, </a:t>
            </a:r>
            <a:r>
              <a:rPr lang="en-US" dirty="0" err="1"/>
              <a:t>tet</a:t>
            </a:r>
            <a:r>
              <a:rPr lang="en-US" dirty="0"/>
              <a:t> split</a:t>
            </a:r>
          </a:p>
          <a:p>
            <a:r>
              <a:rPr lang="en-US" dirty="0"/>
              <a:t>6- saved to folders with </a:t>
            </a:r>
            <a:r>
              <a:rPr lang="en-US"/>
              <a:t>class names</a:t>
            </a:r>
            <a:endParaRPr lang="en-US" dirty="0"/>
          </a:p>
        </p:txBody>
      </p:sp>
      <p:sp>
        <p:nvSpPr>
          <p:cNvPr id="4" name="Slide Number Placeholder 3"/>
          <p:cNvSpPr>
            <a:spLocks noGrp="1"/>
          </p:cNvSpPr>
          <p:nvPr>
            <p:ph type="sldNum" sz="quarter" idx="5"/>
          </p:nvPr>
        </p:nvSpPr>
        <p:spPr/>
        <p:txBody>
          <a:bodyPr/>
          <a:lstStyle/>
          <a:p>
            <a:fld id="{A20CEF9C-245F-4C73-85E0-11A8F09A4EDD}" type="slidenum">
              <a:rPr lang="en-US" smtClean="0"/>
              <a:t>19</a:t>
            </a:fld>
            <a:endParaRPr lang="en-US"/>
          </a:p>
        </p:txBody>
      </p:sp>
    </p:spTree>
    <p:extLst>
      <p:ext uri="{BB962C8B-B14F-4D97-AF65-F5344CB8AC3E}">
        <p14:creationId xmlns:p14="http://schemas.microsoft.com/office/powerpoint/2010/main" val="7779848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r" rtl="1">
              <a:lnSpc>
                <a:spcPct val="107000"/>
              </a:lnSpc>
              <a:spcBef>
                <a:spcPts val="0"/>
              </a:spcBef>
              <a:spcAft>
                <a:spcPts val="800"/>
              </a:spcAft>
              <a:tabLst>
                <a:tab pos="1000125" algn="l"/>
              </a:tabLst>
            </a:pPr>
            <a:r>
              <a:rPr lang="ar-EG" sz="1800" kern="100" dirty="0">
                <a:effectLst/>
                <a:latin typeface="Aptos" panose="020B0004020202020204" pitchFamily="34" charset="0"/>
                <a:ea typeface="Aptos" panose="020B0004020202020204" pitchFamily="34" charset="0"/>
                <a:cs typeface="Arial" panose="020B0604020202020204" pitchFamily="34" charset="0"/>
              </a:rPr>
              <a:t>طيب ليه </a:t>
            </a:r>
            <a:r>
              <a:rPr lang="ar-EG" sz="1800" kern="100" dirty="0" err="1">
                <a:effectLst/>
                <a:latin typeface="Aptos" panose="020B0004020202020204" pitchFamily="34" charset="0"/>
                <a:ea typeface="Aptos" panose="020B0004020202020204" pitchFamily="34" charset="0"/>
                <a:cs typeface="Arial" panose="020B0604020202020204" pitchFamily="34" charset="0"/>
              </a:rPr>
              <a:t>بنفكر</a:t>
            </a:r>
            <a:r>
              <a:rPr lang="ar-EG" sz="1800" kern="100" dirty="0">
                <a:effectLst/>
                <a:latin typeface="Aptos" panose="020B0004020202020204" pitchFamily="34" charset="0"/>
                <a:ea typeface="Aptos" panose="020B0004020202020204" pitchFamily="34" charset="0"/>
                <a:cs typeface="Arial" panose="020B0604020202020204" pitchFamily="34" charset="0"/>
              </a:rPr>
              <a:t> نستخدم ال</a:t>
            </a:r>
            <a:r>
              <a:rPr lang="en-US" sz="1800" kern="100" dirty="0">
                <a:effectLst/>
                <a:latin typeface="Aptos" panose="020B0004020202020204" pitchFamily="34" charset="0"/>
                <a:ea typeface="Aptos" panose="020B0004020202020204" pitchFamily="34" charset="0"/>
                <a:cs typeface="Arial" panose="020B0604020202020204" pitchFamily="34" charset="0"/>
              </a:rPr>
              <a:t>Machine Learning </a:t>
            </a:r>
            <a:r>
              <a:rPr lang="ar-EG" sz="1800" kern="100" dirty="0">
                <a:effectLst/>
                <a:latin typeface="Aptos" panose="020B0004020202020204" pitchFamily="34" charset="0"/>
                <a:ea typeface="Aptos" panose="020B0004020202020204" pitchFamily="34" charset="0"/>
                <a:cs typeface="Arial" panose="020B0604020202020204" pitchFamily="34" charset="0"/>
              </a:rPr>
              <a:t> لتشخيص سرطان الجلد؟</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07000"/>
              </a:lnSpc>
              <a:spcBef>
                <a:spcPts val="0"/>
              </a:spcBef>
              <a:spcAft>
                <a:spcPts val="800"/>
              </a:spcAft>
              <a:tabLst>
                <a:tab pos="1000125" algn="l"/>
              </a:tabLst>
            </a:pPr>
            <a:r>
              <a:rPr lang="ar-EG" sz="1800" kern="100" dirty="0">
                <a:effectLst/>
                <a:latin typeface="Aptos" panose="020B0004020202020204" pitchFamily="34" charset="0"/>
                <a:ea typeface="Aptos" panose="020B0004020202020204" pitchFamily="34" charset="0"/>
                <a:cs typeface="Arial" panose="020B0604020202020204" pitchFamily="34" charset="0"/>
              </a:rPr>
              <a:t>أولا التشخيص أسرع، ال</a:t>
            </a:r>
            <a:r>
              <a:rPr lang="en-US" sz="1800" kern="100" dirty="0">
                <a:effectLst/>
                <a:latin typeface="Aptos" panose="020B0004020202020204" pitchFamily="34" charset="0"/>
                <a:ea typeface="Aptos" panose="020B0004020202020204" pitchFamily="34" charset="0"/>
                <a:cs typeface="Arial" panose="020B0604020202020204" pitchFamily="34" charset="0"/>
              </a:rPr>
              <a:t>Machine Learning</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بيسرع</a:t>
            </a:r>
            <a:r>
              <a:rPr lang="ar-EG" sz="1800" kern="100" dirty="0">
                <a:effectLst/>
                <a:latin typeface="Aptos" panose="020B0004020202020204" pitchFamily="34" charset="0"/>
                <a:ea typeface="Aptos" panose="020B0004020202020204" pitchFamily="34" charset="0"/>
                <a:cs typeface="Arial" panose="020B0604020202020204" pitchFamily="34" charset="0"/>
              </a:rPr>
              <a:t> عملية التشخيص بدل من ال</a:t>
            </a:r>
            <a:r>
              <a:rPr lang="en-US" sz="1800" kern="100" dirty="0">
                <a:effectLst/>
                <a:latin typeface="Aptos" panose="020B0004020202020204" pitchFamily="34" charset="0"/>
                <a:ea typeface="Aptos" panose="020B0004020202020204" pitchFamily="34" charset="0"/>
                <a:cs typeface="Arial" panose="020B0604020202020204" pitchFamily="34" charset="0"/>
              </a:rPr>
              <a:t>biopsy</a:t>
            </a:r>
            <a:r>
              <a:rPr lang="ar-EG" sz="1800" kern="100" dirty="0">
                <a:effectLst/>
                <a:latin typeface="Aptos" panose="020B0004020202020204" pitchFamily="34" charset="0"/>
                <a:ea typeface="Aptos" panose="020B0004020202020204" pitchFamily="34" charset="0"/>
                <a:cs typeface="Arial" panose="020B0604020202020204" pitchFamily="34" charset="0"/>
              </a:rPr>
              <a:t> و </a:t>
            </a:r>
            <a:r>
              <a:rPr lang="ar-EG" sz="1800" kern="100" dirty="0" err="1">
                <a:effectLst/>
                <a:latin typeface="Aptos" panose="020B0004020202020204" pitchFamily="34" charset="0"/>
                <a:ea typeface="Aptos" panose="020B0004020202020204" pitchFamily="34" charset="0"/>
                <a:cs typeface="Arial" panose="020B0604020202020204" pitchFamily="34" charset="0"/>
              </a:rPr>
              <a:t>دا</a:t>
            </a:r>
            <a:r>
              <a:rPr lang="ar-EG" sz="1800" kern="100" dirty="0">
                <a:effectLst/>
                <a:latin typeface="Aptos" panose="020B0004020202020204" pitchFamily="34" charset="0"/>
                <a:ea typeface="Aptos" panose="020B0004020202020204" pitchFamily="34" charset="0"/>
                <a:cs typeface="Arial" panose="020B0604020202020204" pitchFamily="34" charset="0"/>
              </a:rPr>
              <a:t> معناه بدأ العلاج في الوقت المناسب و </a:t>
            </a:r>
            <a:r>
              <a:rPr lang="ar-EG" sz="1800" kern="100" dirty="0" err="1">
                <a:effectLst/>
                <a:latin typeface="Aptos" panose="020B0004020202020204" pitchFamily="34" charset="0"/>
                <a:ea typeface="Aptos" panose="020B0004020202020204" pitchFamily="34" charset="0"/>
                <a:cs typeface="Arial" panose="020B0604020202020204" pitchFamily="34" charset="0"/>
              </a:rPr>
              <a:t>بالتالى</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نتايج</a:t>
            </a:r>
            <a:r>
              <a:rPr lang="ar-EG" sz="1800" kern="100" dirty="0">
                <a:effectLst/>
                <a:latin typeface="Aptos" panose="020B0004020202020204" pitchFamily="34" charset="0"/>
                <a:ea typeface="Aptos" panose="020B0004020202020204" pitchFamily="34" charset="0"/>
                <a:cs typeface="Arial" panose="020B0604020202020204" pitchFamily="34" charset="0"/>
              </a:rPr>
              <a:t> أفضل للمرضى</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07000"/>
              </a:lnSpc>
              <a:spcBef>
                <a:spcPts val="0"/>
              </a:spcBef>
              <a:spcAft>
                <a:spcPts val="800"/>
              </a:spcAft>
              <a:tabLst>
                <a:tab pos="1000125" algn="l"/>
              </a:tabLst>
            </a:pPr>
            <a:r>
              <a:rPr lang="en-US" sz="1800" kern="100" dirty="0">
                <a:effectLst/>
                <a:latin typeface="Aptos" panose="020B0004020202020204" pitchFamily="34" charset="0"/>
                <a:ea typeface="Aptos" panose="020B0004020202020204" pitchFamily="34" charset="0"/>
                <a:cs typeface="Arial" panose="020B0604020202020204" pitchFamily="34" charset="0"/>
              </a:rPr>
              <a:t>Enhanced Accuracy </a:t>
            </a:r>
            <a:r>
              <a:rPr lang="ar-EG" sz="1800" kern="100" dirty="0">
                <a:effectLst/>
                <a:latin typeface="Aptos" panose="020B0004020202020204" pitchFamily="34" charset="0"/>
                <a:ea typeface="Aptos" panose="020B0004020202020204" pitchFamily="34" charset="0"/>
                <a:cs typeface="Arial" panose="020B0604020202020204" pitchFamily="34" charset="0"/>
              </a:rPr>
              <a:t>، ال</a:t>
            </a:r>
            <a:r>
              <a:rPr lang="en-US" sz="1800" kern="100" dirty="0">
                <a:effectLst/>
                <a:latin typeface="Aptos" panose="020B0004020202020204" pitchFamily="34" charset="0"/>
                <a:ea typeface="Aptos" panose="020B0004020202020204" pitchFamily="34" charset="0"/>
                <a:cs typeface="Arial" panose="020B0604020202020204" pitchFamily="34" charset="0"/>
              </a:rPr>
              <a:t>Machine Learning </a:t>
            </a:r>
            <a:r>
              <a:rPr lang="ar-EG" sz="1800" kern="100" dirty="0">
                <a:effectLst/>
                <a:latin typeface="Aptos" panose="020B0004020202020204" pitchFamily="34" charset="0"/>
                <a:ea typeface="Aptos" panose="020B0004020202020204" pitchFamily="34" charset="0"/>
                <a:cs typeface="Arial" panose="020B0604020202020204" pitchFamily="34" charset="0"/>
              </a:rPr>
              <a:t> يقدر يزود دقة التشخيص عن طريق تحديد </a:t>
            </a:r>
            <a:r>
              <a:rPr lang="en-US" sz="1800" kern="100" dirty="0">
                <a:effectLst/>
                <a:latin typeface="Aptos" panose="020B0004020202020204" pitchFamily="34" charset="0"/>
                <a:ea typeface="Aptos" panose="020B0004020202020204" pitchFamily="34" charset="0"/>
                <a:cs typeface="Arial" panose="020B0604020202020204" pitchFamily="34" charset="0"/>
              </a:rPr>
              <a:t>patterns </a:t>
            </a:r>
            <a:r>
              <a:rPr lang="ar-EG" sz="1800" kern="100" dirty="0">
                <a:effectLst/>
                <a:latin typeface="Aptos" panose="020B0004020202020204" pitchFamily="34" charset="0"/>
                <a:ea typeface="Aptos" panose="020B0004020202020204" pitchFamily="34" charset="0"/>
                <a:cs typeface="Arial" panose="020B0604020202020204" pitchFamily="34" charset="0"/>
              </a:rPr>
              <a:t> ممكن </a:t>
            </a:r>
            <a:r>
              <a:rPr lang="ar-EG" sz="1800" kern="100" dirty="0" err="1">
                <a:effectLst/>
                <a:latin typeface="Aptos" panose="020B0004020202020204" pitchFamily="34" charset="0"/>
                <a:ea typeface="Aptos" panose="020B0004020202020204" pitchFamily="34" charset="0"/>
                <a:cs typeface="Arial" panose="020B0604020202020204" pitchFamily="34" charset="0"/>
              </a:rPr>
              <a:t>متبانش</a:t>
            </a:r>
            <a:r>
              <a:rPr lang="ar-EG" sz="1800" kern="100" dirty="0">
                <a:effectLst/>
                <a:latin typeface="Aptos" panose="020B0004020202020204" pitchFamily="34" charset="0"/>
                <a:ea typeface="Aptos" panose="020B0004020202020204" pitchFamily="34" charset="0"/>
                <a:cs typeface="Arial" panose="020B0604020202020204" pitchFamily="34" charset="0"/>
              </a:rPr>
              <a:t> بالملاحظة البشرية، و </a:t>
            </a:r>
            <a:r>
              <a:rPr lang="ar-EG" sz="1800" kern="100" dirty="0" err="1">
                <a:effectLst/>
                <a:latin typeface="Aptos" panose="020B0004020202020204" pitchFamily="34" charset="0"/>
                <a:ea typeface="Aptos" panose="020B0004020202020204" pitchFamily="34" charset="0"/>
                <a:cs typeface="Arial" panose="020B0604020202020204" pitchFamily="34" charset="0"/>
              </a:rPr>
              <a:t>بالتالى</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بيقلل</a:t>
            </a:r>
            <a:r>
              <a:rPr lang="ar-EG" sz="1800" kern="100" dirty="0">
                <a:effectLst/>
                <a:latin typeface="Aptos" panose="020B0004020202020204" pitchFamily="34" charset="0"/>
                <a:ea typeface="Aptos" panose="020B0004020202020204" pitchFamily="34" charset="0"/>
                <a:cs typeface="Arial" panose="020B0604020202020204" pitchFamily="34" charset="0"/>
              </a:rPr>
              <a:t> احتمالية ال</a:t>
            </a:r>
            <a:r>
              <a:rPr lang="en-US" sz="1800" kern="100" dirty="0">
                <a:effectLst/>
                <a:latin typeface="Aptos" panose="020B0004020202020204" pitchFamily="34" charset="0"/>
                <a:ea typeface="Aptos" panose="020B0004020202020204" pitchFamily="34" charset="0"/>
                <a:cs typeface="Arial" panose="020B0604020202020204" pitchFamily="34" charset="0"/>
              </a:rPr>
              <a:t>false negatives </a:t>
            </a:r>
            <a:r>
              <a:rPr lang="ar-EG" sz="1800" kern="100" dirty="0">
                <a:effectLst/>
                <a:latin typeface="Aptos" panose="020B0004020202020204" pitchFamily="34" charset="0"/>
                <a:ea typeface="Aptos" panose="020B0004020202020204" pitchFamily="34" charset="0"/>
                <a:cs typeface="Arial" panose="020B0604020202020204" pitchFamily="34" charset="0"/>
              </a:rPr>
              <a:t> و ال</a:t>
            </a:r>
            <a:r>
              <a:rPr lang="en-US" sz="1800" kern="100" dirty="0">
                <a:effectLst/>
                <a:latin typeface="Aptos" panose="020B0004020202020204" pitchFamily="34" charset="0"/>
                <a:ea typeface="Aptos" panose="020B0004020202020204" pitchFamily="34" charset="0"/>
                <a:cs typeface="Arial" panose="020B0604020202020204" pitchFamily="34" charset="0"/>
              </a:rPr>
              <a:t>false positives</a:t>
            </a:r>
          </a:p>
          <a:p>
            <a:pPr marL="0" marR="0" algn="r" rtl="1">
              <a:lnSpc>
                <a:spcPct val="107000"/>
              </a:lnSpc>
              <a:spcBef>
                <a:spcPts val="0"/>
              </a:spcBef>
              <a:spcAft>
                <a:spcPts val="800"/>
              </a:spcAft>
              <a:tabLst>
                <a:tab pos="1000125" algn="l"/>
              </a:tabLst>
            </a:pPr>
            <a:r>
              <a:rPr lang="ar-EG" sz="1800" kern="100" dirty="0">
                <a:effectLst/>
                <a:latin typeface="Aptos" panose="020B0004020202020204" pitchFamily="34" charset="0"/>
                <a:ea typeface="Aptos" panose="020B0004020202020204" pitchFamily="34" charset="0"/>
                <a:cs typeface="Arial" panose="020B0604020202020204" pitchFamily="34" charset="0"/>
              </a:rPr>
              <a:t>كمان استخدام ال</a:t>
            </a:r>
            <a:r>
              <a:rPr lang="en-US" sz="1800" kern="100" dirty="0">
                <a:effectLst/>
                <a:latin typeface="Aptos" panose="020B0004020202020204" pitchFamily="34" charset="0"/>
                <a:ea typeface="Aptos" panose="020B0004020202020204" pitchFamily="34" charset="0"/>
                <a:cs typeface="Arial" panose="020B0604020202020204" pitchFamily="34" charset="0"/>
              </a:rPr>
              <a:t>machine learning </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ar-EG" sz="1800" kern="100" dirty="0" err="1">
                <a:effectLst/>
                <a:latin typeface="Arial" panose="020B0604020202020204" pitchFamily="34" charset="0"/>
                <a:ea typeface="Aptos" panose="020B0004020202020204" pitchFamily="34" charset="0"/>
                <a:cs typeface="Arial" panose="020B0604020202020204" pitchFamily="34" charset="0"/>
              </a:rPr>
              <a:t>بيتيح</a:t>
            </a:r>
            <a:r>
              <a:rPr lang="ar-EG" sz="1800" kern="100" dirty="0">
                <a:effectLst/>
                <a:latin typeface="Arial" panose="020B0604020202020204" pitchFamily="34" charset="0"/>
                <a:ea typeface="Aptos" panose="020B0004020202020204" pitchFamily="34" charset="0"/>
                <a:cs typeface="Arial" panose="020B0604020202020204" pitchFamily="34" charset="0"/>
              </a:rPr>
              <a:t> إمكانية الوصول لأدوات أفضل للتشخيص في الأماكن قليلة الموارد</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A20CEF9C-245F-4C73-85E0-11A8F09A4EDD}" type="slidenum">
              <a:rPr lang="en-US" smtClean="0"/>
              <a:t>27</a:t>
            </a:fld>
            <a:endParaRPr lang="en-US"/>
          </a:p>
        </p:txBody>
      </p:sp>
    </p:spTree>
    <p:extLst>
      <p:ext uri="{BB962C8B-B14F-4D97-AF65-F5344CB8AC3E}">
        <p14:creationId xmlns:p14="http://schemas.microsoft.com/office/powerpoint/2010/main" val="3113354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r" rtl="1">
              <a:lnSpc>
                <a:spcPct val="107000"/>
              </a:lnSpc>
              <a:spcBef>
                <a:spcPts val="0"/>
              </a:spcBef>
              <a:spcAft>
                <a:spcPts val="800"/>
              </a:spcAft>
              <a:tabLst>
                <a:tab pos="1000125" algn="l"/>
              </a:tabLst>
            </a:pPr>
            <a:r>
              <a:rPr lang="ar-EG" sz="1800" kern="100" dirty="0">
                <a:effectLst/>
                <a:latin typeface="Aptos" panose="020B0004020202020204" pitchFamily="34" charset="0"/>
                <a:ea typeface="Aptos" panose="020B0004020202020204" pitchFamily="34" charset="0"/>
                <a:cs typeface="Arial" panose="020B0604020202020204" pitchFamily="34" charset="0"/>
              </a:rPr>
              <a:t>الخطوة </a:t>
            </a:r>
            <a:r>
              <a:rPr lang="ar-EG" sz="1800" kern="100" dirty="0" err="1">
                <a:effectLst/>
                <a:latin typeface="Aptos" panose="020B0004020202020204" pitchFamily="34" charset="0"/>
                <a:ea typeface="Aptos" panose="020B0004020202020204" pitchFamily="34" charset="0"/>
                <a:cs typeface="Arial" panose="020B0604020202020204" pitchFamily="34" charset="0"/>
              </a:rPr>
              <a:t>اللى</a:t>
            </a:r>
            <a:r>
              <a:rPr lang="ar-EG" sz="1800" kern="100" dirty="0">
                <a:effectLst/>
                <a:latin typeface="Aptos" panose="020B0004020202020204" pitchFamily="34" charset="0"/>
                <a:ea typeface="Aptos" panose="020B0004020202020204" pitchFamily="34" charset="0"/>
                <a:cs typeface="Arial" panose="020B0604020202020204" pitchFamily="34" charset="0"/>
              </a:rPr>
              <a:t> بعد كدا هي ال</a:t>
            </a:r>
            <a:r>
              <a:rPr lang="en-US" sz="1800" kern="100" dirty="0">
                <a:effectLst/>
                <a:latin typeface="Aptos" panose="020B0004020202020204" pitchFamily="34" charset="0"/>
                <a:ea typeface="Aptos" panose="020B0004020202020204" pitchFamily="34" charset="0"/>
                <a:cs typeface="Arial" panose="020B0604020202020204" pitchFamily="34" charset="0"/>
              </a:rPr>
              <a:t>Data pre-processing</a:t>
            </a:r>
            <a:r>
              <a:rPr lang="ar-EG" sz="1800" kern="100" dirty="0">
                <a:effectLst/>
                <a:latin typeface="Aptos" panose="020B0004020202020204" pitchFamily="34" charset="0"/>
                <a:ea typeface="Aptos" panose="020B0004020202020204" pitchFamily="34" charset="0"/>
                <a:cs typeface="Arial" panose="020B0604020202020204" pitchFamily="34" charset="0"/>
              </a:rPr>
              <a:t> و </a:t>
            </a:r>
            <a:r>
              <a:rPr lang="ar-EG" sz="1800" kern="100" dirty="0" err="1">
                <a:effectLst/>
                <a:latin typeface="Aptos" panose="020B0004020202020204" pitchFamily="34" charset="0"/>
                <a:ea typeface="Aptos" panose="020B0004020202020204" pitchFamily="34" charset="0"/>
                <a:cs typeface="Arial" panose="020B0604020202020204" pitchFamily="34" charset="0"/>
              </a:rPr>
              <a:t>زى</a:t>
            </a:r>
            <a:r>
              <a:rPr lang="ar-EG" sz="1800" kern="100" dirty="0">
                <a:effectLst/>
                <a:latin typeface="Aptos" panose="020B0004020202020204" pitchFamily="34" charset="0"/>
                <a:ea typeface="Aptos" panose="020B0004020202020204" pitchFamily="34" charset="0"/>
                <a:cs typeface="Arial" panose="020B0604020202020204" pitchFamily="34" charset="0"/>
              </a:rPr>
              <a:t> ما قلنا عشان فيه </a:t>
            </a:r>
            <a:r>
              <a:rPr lang="en-US" sz="1800" kern="100" dirty="0">
                <a:effectLst/>
                <a:latin typeface="Aptos" panose="020B0004020202020204" pitchFamily="34" charset="0"/>
                <a:ea typeface="Aptos" panose="020B0004020202020204" pitchFamily="34" charset="0"/>
                <a:cs typeface="Arial" panose="020B0604020202020204" pitchFamily="34" charset="0"/>
              </a:rPr>
              <a:t>Class imbalance</a:t>
            </a:r>
            <a:r>
              <a:rPr lang="ar-EG" sz="1800" kern="100" dirty="0">
                <a:effectLst/>
                <a:latin typeface="Aptos" panose="020B0004020202020204" pitchFamily="34" charset="0"/>
                <a:ea typeface="Aptos" panose="020B0004020202020204" pitchFamily="34" charset="0"/>
                <a:cs typeface="Arial" panose="020B0604020202020204" pitchFamily="34" charset="0"/>
              </a:rPr>
              <a:t>، ان </a:t>
            </a:r>
            <a:r>
              <a:rPr lang="en-US" sz="1800" kern="100" dirty="0">
                <a:effectLst/>
                <a:latin typeface="Aptos" panose="020B0004020202020204" pitchFamily="34" charset="0"/>
                <a:ea typeface="Aptos" panose="020B0004020202020204" pitchFamily="34" charset="0"/>
                <a:cs typeface="Arial" panose="020B0604020202020204" pitchFamily="34" charset="0"/>
              </a:rPr>
              <a:t>class </a:t>
            </a:r>
            <a:r>
              <a:rPr lang="ar-EG" sz="1800" kern="100" dirty="0">
                <a:effectLst/>
                <a:latin typeface="Aptos" panose="020B0004020202020204" pitchFamily="34" charset="0"/>
                <a:ea typeface="Aptos" panose="020B0004020202020204" pitchFamily="34" charset="0"/>
                <a:cs typeface="Arial" panose="020B0604020202020204" pitchFamily="34" charset="0"/>
              </a:rPr>
              <a:t> واحد واخد 67% من الداتا، فعملنا </a:t>
            </a:r>
            <a:r>
              <a:rPr lang="en-US" sz="1800" kern="100" dirty="0">
                <a:effectLst/>
                <a:latin typeface="Aptos" panose="020B0004020202020204" pitchFamily="34" charset="0"/>
                <a:ea typeface="Aptos" panose="020B0004020202020204" pitchFamily="34" charset="0"/>
                <a:cs typeface="Arial" panose="020B0604020202020204" pitchFamily="34" charset="0"/>
              </a:rPr>
              <a:t>oversampling </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لل</a:t>
            </a:r>
            <a:r>
              <a:rPr lang="en-US" sz="1800" kern="100" dirty="0">
                <a:effectLst/>
                <a:latin typeface="Aptos" panose="020B0004020202020204" pitchFamily="34" charset="0"/>
                <a:ea typeface="Aptos" panose="020B0004020202020204" pitchFamily="34" charset="0"/>
                <a:cs typeface="Arial" panose="020B0604020202020204" pitchFamily="34" charset="0"/>
              </a:rPr>
              <a:t>minority classes </a:t>
            </a:r>
            <a:r>
              <a:rPr lang="ar-EG" sz="1800" kern="100" dirty="0">
                <a:effectLst/>
                <a:latin typeface="Aptos" panose="020B0004020202020204" pitchFamily="34" charset="0"/>
                <a:ea typeface="Aptos" panose="020B0004020202020204" pitchFamily="34" charset="0"/>
                <a:cs typeface="Arial" panose="020B0604020202020204" pitchFamily="34" charset="0"/>
              </a:rPr>
              <a:t> بمعنى اننا خدنا ال</a:t>
            </a:r>
            <a:r>
              <a:rPr lang="en-US" sz="1800" kern="100" dirty="0">
                <a:effectLst/>
                <a:latin typeface="Aptos" panose="020B0004020202020204" pitchFamily="34" charset="0"/>
                <a:ea typeface="Aptos" panose="020B0004020202020204" pitchFamily="34" charset="0"/>
                <a:cs typeface="Arial" panose="020B0604020202020204" pitchFamily="34" charset="0"/>
              </a:rPr>
              <a:t>classes </a:t>
            </a:r>
            <a:r>
              <a:rPr lang="ar-EG" sz="1800" kern="100" dirty="0">
                <a:effectLst/>
                <a:latin typeface="Aptos" panose="020B0004020202020204" pitchFamily="34" charset="0"/>
                <a:ea typeface="Aptos" panose="020B0004020202020204" pitchFamily="34" charset="0"/>
                <a:cs typeface="Arial" panose="020B0604020202020204" pitchFamily="34" charset="0"/>
              </a:rPr>
              <a:t> الأصغر و كررنا الصور </a:t>
            </a:r>
            <a:r>
              <a:rPr lang="ar-EG" sz="1800" kern="100" dirty="0" err="1">
                <a:effectLst/>
                <a:latin typeface="Aptos" panose="020B0004020202020204" pitchFamily="34" charset="0"/>
                <a:ea typeface="Aptos" panose="020B0004020202020204" pitchFamily="34" charset="0"/>
                <a:cs typeface="Arial" panose="020B0604020202020204" pitchFamily="34" charset="0"/>
              </a:rPr>
              <a:t>اللى</a:t>
            </a:r>
            <a:r>
              <a:rPr lang="ar-EG" sz="1800" kern="100" dirty="0">
                <a:effectLst/>
                <a:latin typeface="Aptos" panose="020B0004020202020204" pitchFamily="34" charset="0"/>
                <a:ea typeface="Aptos" panose="020B0004020202020204" pitchFamily="34" charset="0"/>
                <a:cs typeface="Arial" panose="020B0604020202020204" pitchFamily="34" charset="0"/>
              </a:rPr>
              <a:t> فيها بحيث كل ال</a:t>
            </a:r>
            <a:r>
              <a:rPr lang="en-US" sz="1800" kern="100" dirty="0">
                <a:effectLst/>
                <a:latin typeface="Aptos" panose="020B0004020202020204" pitchFamily="34" charset="0"/>
                <a:ea typeface="Aptos" panose="020B0004020202020204" pitchFamily="34" charset="0"/>
                <a:cs typeface="Arial" panose="020B0604020202020204" pitchFamily="34" charset="0"/>
              </a:rPr>
              <a:t>classes </a:t>
            </a:r>
            <a:r>
              <a:rPr lang="ar-EG" sz="1800" kern="100" dirty="0">
                <a:effectLst/>
                <a:latin typeface="Aptos" panose="020B0004020202020204" pitchFamily="34" charset="0"/>
                <a:ea typeface="Aptos" panose="020B0004020202020204" pitchFamily="34" charset="0"/>
                <a:cs typeface="Arial" panose="020B0604020202020204" pitchFamily="34" charset="0"/>
              </a:rPr>
              <a:t> يبقى فيهم نفس عدد الصور و </a:t>
            </a:r>
            <a:r>
              <a:rPr lang="ar-EG" sz="1800" kern="100" dirty="0" err="1">
                <a:effectLst/>
                <a:latin typeface="Aptos" panose="020B0004020202020204" pitchFamily="34" charset="0"/>
                <a:ea typeface="Aptos" panose="020B0004020202020204" pitchFamily="34" charset="0"/>
                <a:cs typeface="Arial" panose="020B0604020202020204" pitchFamily="34" charset="0"/>
              </a:rPr>
              <a:t>دا</a:t>
            </a:r>
            <a:r>
              <a:rPr lang="ar-EG" sz="1800" kern="100" dirty="0">
                <a:effectLst/>
                <a:latin typeface="Aptos" panose="020B0004020202020204" pitchFamily="34" charset="0"/>
                <a:ea typeface="Aptos" panose="020B0004020202020204" pitchFamily="34" charset="0"/>
                <a:cs typeface="Arial" panose="020B0604020202020204" pitchFamily="34" charset="0"/>
              </a:rPr>
              <a:t> ادانا 46000 صورة في الأخر</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07000"/>
              </a:lnSpc>
              <a:spcBef>
                <a:spcPts val="0"/>
              </a:spcBef>
              <a:spcAft>
                <a:spcPts val="800"/>
              </a:spcAft>
              <a:tabLst>
                <a:tab pos="1000125" algn="l"/>
              </a:tabLst>
            </a:pPr>
            <a:r>
              <a:rPr lang="ar-EG" sz="1800" kern="100" dirty="0">
                <a:effectLst/>
                <a:latin typeface="Aptos" panose="020B0004020202020204" pitchFamily="34" charset="0"/>
                <a:ea typeface="Aptos" panose="020B0004020202020204" pitchFamily="34" charset="0"/>
                <a:cs typeface="Arial" panose="020B0604020202020204" pitchFamily="34" charset="0"/>
              </a:rPr>
              <a:t>قبل ال</a:t>
            </a:r>
            <a:r>
              <a:rPr lang="en-US" sz="1800" kern="100" dirty="0">
                <a:effectLst/>
                <a:latin typeface="Aptos" panose="020B0004020202020204" pitchFamily="34" charset="0"/>
                <a:ea typeface="Aptos" panose="020B0004020202020204" pitchFamily="34" charset="0"/>
                <a:cs typeface="Arial" panose="020B0604020202020204" pitchFamily="34" charset="0"/>
              </a:rPr>
              <a:t>oversampling </a:t>
            </a:r>
            <a:r>
              <a:rPr lang="ar-EG" sz="1800" kern="100" dirty="0">
                <a:effectLst/>
                <a:latin typeface="Aptos" panose="020B0004020202020204" pitchFamily="34" charset="0"/>
                <a:ea typeface="Aptos" panose="020B0004020202020204" pitchFamily="34" charset="0"/>
                <a:cs typeface="Arial" panose="020B0604020202020204" pitchFamily="34" charset="0"/>
              </a:rPr>
              <a:t> عملنا </a:t>
            </a:r>
            <a:r>
              <a:rPr lang="en-US" sz="1800" kern="100" dirty="0">
                <a:effectLst/>
                <a:latin typeface="Aptos" panose="020B0004020202020204" pitchFamily="34" charset="0"/>
                <a:ea typeface="Aptos" panose="020B0004020202020204" pitchFamily="34" charset="0"/>
                <a:cs typeface="Arial" panose="020B0604020202020204" pitchFamily="34" charset="0"/>
              </a:rPr>
              <a:t>train, validation, test split </a:t>
            </a:r>
            <a:r>
              <a:rPr lang="ar-EG" sz="1800" kern="100" dirty="0">
                <a:effectLst/>
                <a:latin typeface="Aptos" panose="020B0004020202020204" pitchFamily="34" charset="0"/>
                <a:ea typeface="Aptos" panose="020B0004020202020204" pitchFamily="34" charset="0"/>
                <a:cs typeface="Arial" panose="020B0604020202020204" pitchFamily="34" charset="0"/>
              </a:rPr>
              <a:t> للداتا </a:t>
            </a:r>
            <a:r>
              <a:rPr lang="ar-EG" sz="1800" kern="100" dirty="0" err="1">
                <a:effectLst/>
                <a:latin typeface="Aptos" panose="020B0004020202020204" pitchFamily="34" charset="0"/>
                <a:ea typeface="Aptos" panose="020B0004020202020204" pitchFamily="34" charset="0"/>
                <a:cs typeface="Arial" panose="020B0604020202020204" pitchFamily="34" charset="0"/>
              </a:rPr>
              <a:t>اللى</a:t>
            </a:r>
            <a:r>
              <a:rPr lang="ar-EG" sz="1800" kern="100" dirty="0">
                <a:effectLst/>
                <a:latin typeface="Aptos" panose="020B0004020202020204" pitchFamily="34" charset="0"/>
                <a:ea typeface="Aptos" panose="020B0004020202020204" pitchFamily="34" charset="0"/>
                <a:cs typeface="Arial" panose="020B0604020202020204" pitchFamily="34" charset="0"/>
              </a:rPr>
              <a:t> هي خطوة أساسية في أي مشروع </a:t>
            </a:r>
            <a:r>
              <a:rPr lang="en-US" sz="1800" kern="100" dirty="0">
                <a:effectLst/>
                <a:latin typeface="Aptos" panose="020B0004020202020204" pitchFamily="34" charset="0"/>
                <a:ea typeface="Aptos" panose="020B0004020202020204" pitchFamily="34" charset="0"/>
                <a:cs typeface="Arial" panose="020B0604020202020204" pitchFamily="34" charset="0"/>
              </a:rPr>
              <a:t>machine learning </a:t>
            </a:r>
            <a:r>
              <a:rPr lang="ar-EG" sz="1800" kern="100" dirty="0">
                <a:effectLst/>
                <a:latin typeface="Aptos" panose="020B0004020202020204" pitchFamily="34" charset="0"/>
                <a:ea typeface="Aptos" panose="020B0004020202020204" pitchFamily="34" charset="0"/>
                <a:cs typeface="Arial" panose="020B0604020202020204" pitchFamily="34" charset="0"/>
              </a:rPr>
              <a:t> قبل تدريب </a:t>
            </a:r>
            <a:r>
              <a:rPr lang="ar-EG" sz="1800" kern="100" dirty="0" err="1">
                <a:effectLst/>
                <a:latin typeface="Aptos" panose="020B0004020202020204" pitchFamily="34" charset="0"/>
                <a:ea typeface="Aptos" panose="020B0004020202020204" pitchFamily="34" charset="0"/>
                <a:cs typeface="Arial" panose="020B0604020202020204" pitchFamily="34" charset="0"/>
              </a:rPr>
              <a:t>المودل</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فبنستخدم</a:t>
            </a:r>
            <a:r>
              <a:rPr lang="ar-EG" sz="1800" kern="100" dirty="0">
                <a:effectLst/>
                <a:latin typeface="Aptos" panose="020B0004020202020204" pitchFamily="34" charset="0"/>
                <a:ea typeface="Aptos" panose="020B0004020202020204" pitchFamily="34" charset="0"/>
                <a:cs typeface="Arial" panose="020B0604020202020204" pitchFamily="34" charset="0"/>
              </a:rPr>
              <a:t> ال</a:t>
            </a:r>
            <a:r>
              <a:rPr lang="en-US" sz="1800" kern="100" dirty="0">
                <a:effectLst/>
                <a:latin typeface="Aptos" panose="020B0004020202020204" pitchFamily="34" charset="0"/>
                <a:ea typeface="Aptos" panose="020B0004020202020204" pitchFamily="34" charset="0"/>
                <a:cs typeface="Arial" panose="020B0604020202020204" pitchFamily="34" charset="0"/>
              </a:rPr>
              <a:t>training data </a:t>
            </a:r>
            <a:r>
              <a:rPr lang="ar-EG" sz="1800" kern="100" dirty="0">
                <a:effectLst/>
                <a:latin typeface="Aptos" panose="020B0004020202020204" pitchFamily="34" charset="0"/>
                <a:ea typeface="Aptos" panose="020B0004020202020204" pitchFamily="34" charset="0"/>
                <a:cs typeface="Arial" panose="020B0604020202020204" pitchFamily="34" charset="0"/>
              </a:rPr>
              <a:t> في عمل </a:t>
            </a:r>
            <a:r>
              <a:rPr lang="en-US" sz="1800" kern="100" dirty="0">
                <a:effectLst/>
                <a:latin typeface="Aptos" panose="020B0004020202020204" pitchFamily="34" charset="0"/>
                <a:ea typeface="Aptos" panose="020B0004020202020204" pitchFamily="34" charset="0"/>
                <a:cs typeface="Arial" panose="020B0604020202020204" pitchFamily="34" charset="0"/>
              </a:rPr>
              <a:t>training </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للمودل</a:t>
            </a:r>
            <a:r>
              <a:rPr lang="ar-EG" sz="1800" kern="100" dirty="0">
                <a:effectLst/>
                <a:latin typeface="Aptos" panose="020B0004020202020204" pitchFamily="34" charset="0"/>
                <a:ea typeface="Aptos" panose="020B0004020202020204" pitchFamily="34" charset="0"/>
                <a:cs typeface="Arial" panose="020B0604020202020204" pitchFamily="34" charset="0"/>
              </a:rPr>
              <a:t> و ال</a:t>
            </a:r>
            <a:r>
              <a:rPr lang="en-US" sz="1800" kern="100" dirty="0">
                <a:effectLst/>
                <a:latin typeface="Aptos" panose="020B0004020202020204" pitchFamily="34" charset="0"/>
                <a:ea typeface="Aptos" panose="020B0004020202020204" pitchFamily="34" charset="0"/>
                <a:cs typeface="Arial" panose="020B0604020202020204" pitchFamily="34" charset="0"/>
              </a:rPr>
              <a:t>validation </a:t>
            </a:r>
            <a:r>
              <a:rPr lang="ar-EG" sz="1800" kern="100" dirty="0">
                <a:effectLst/>
                <a:latin typeface="Aptos" panose="020B0004020202020204" pitchFamily="34" charset="0"/>
                <a:ea typeface="Aptos" panose="020B0004020202020204" pitchFamily="34" charset="0"/>
                <a:cs typeface="Arial" panose="020B0604020202020204" pitchFamily="34" charset="0"/>
              </a:rPr>
              <a:t> عشان نتأكد ان ال</a:t>
            </a:r>
            <a:r>
              <a:rPr lang="en-US" sz="1800" kern="100" dirty="0">
                <a:effectLst/>
                <a:latin typeface="Aptos" panose="020B0004020202020204" pitchFamily="34" charset="0"/>
                <a:ea typeface="Aptos" panose="020B0004020202020204" pitchFamily="34" charset="0"/>
                <a:cs typeface="Arial" panose="020B0604020202020204" pitchFamily="34" charset="0"/>
              </a:rPr>
              <a:t>accuracy </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بتاعت</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المودل</a:t>
            </a:r>
            <a:r>
              <a:rPr lang="ar-EG" sz="1800" kern="100" dirty="0">
                <a:effectLst/>
                <a:latin typeface="Aptos" panose="020B0004020202020204" pitchFamily="34" charset="0"/>
                <a:ea typeface="Aptos" panose="020B0004020202020204" pitchFamily="34" charset="0"/>
                <a:cs typeface="Arial" panose="020B0604020202020204" pitchFamily="34" charset="0"/>
              </a:rPr>
              <a:t> على ال</a:t>
            </a:r>
            <a:r>
              <a:rPr lang="en-US" sz="1800" kern="100" dirty="0">
                <a:effectLst/>
                <a:latin typeface="Aptos" panose="020B0004020202020204" pitchFamily="34" charset="0"/>
                <a:ea typeface="Aptos" panose="020B0004020202020204" pitchFamily="34" charset="0"/>
                <a:cs typeface="Arial" panose="020B0604020202020204" pitchFamily="34" charset="0"/>
              </a:rPr>
              <a:t>training set </a:t>
            </a:r>
            <a:r>
              <a:rPr lang="ar-EG" sz="1800" kern="100" dirty="0">
                <a:effectLst/>
                <a:latin typeface="Aptos" panose="020B0004020202020204" pitchFamily="34" charset="0"/>
                <a:ea typeface="Aptos" panose="020B0004020202020204" pitchFamily="34" charset="0"/>
                <a:cs typeface="Arial" panose="020B0604020202020204" pitchFamily="34" charset="0"/>
              </a:rPr>
              <a:t> مشابهة </a:t>
            </a:r>
            <a:r>
              <a:rPr lang="ar-EG" sz="1800" kern="100" dirty="0" err="1">
                <a:effectLst/>
                <a:latin typeface="Aptos" panose="020B0004020202020204" pitchFamily="34" charset="0"/>
                <a:ea typeface="Aptos" panose="020B0004020202020204" pitchFamily="34" charset="0"/>
                <a:cs typeface="Arial" panose="020B0604020202020204" pitchFamily="34" charset="0"/>
              </a:rPr>
              <a:t>لل</a:t>
            </a:r>
            <a:r>
              <a:rPr lang="en-US" sz="1800" kern="100" dirty="0">
                <a:effectLst/>
                <a:latin typeface="Aptos" panose="020B0004020202020204" pitchFamily="34" charset="0"/>
                <a:ea typeface="Aptos" panose="020B0004020202020204" pitchFamily="34" charset="0"/>
                <a:cs typeface="Arial" panose="020B0604020202020204" pitchFamily="34" charset="0"/>
              </a:rPr>
              <a:t>accuracy </a:t>
            </a:r>
            <a:r>
              <a:rPr lang="ar-EG" sz="1800" kern="100" dirty="0">
                <a:effectLst/>
                <a:latin typeface="Aptos" panose="020B0004020202020204" pitchFamily="34" charset="0"/>
                <a:ea typeface="Aptos" panose="020B0004020202020204" pitchFamily="34" charset="0"/>
                <a:cs typeface="Arial" panose="020B0604020202020204" pitchFamily="34" charset="0"/>
              </a:rPr>
              <a:t> على </a:t>
            </a:r>
            <a:r>
              <a:rPr lang="en-US" sz="1800" kern="100" dirty="0">
                <a:effectLst/>
                <a:latin typeface="Aptos" panose="020B0004020202020204" pitchFamily="34" charset="0"/>
                <a:ea typeface="Aptos" panose="020B0004020202020204" pitchFamily="34" charset="0"/>
                <a:cs typeface="Arial" panose="020B0604020202020204" pitchFamily="34" charset="0"/>
              </a:rPr>
              <a:t>data </a:t>
            </a:r>
            <a:r>
              <a:rPr lang="ar-EG" sz="1800" kern="100" dirty="0">
                <a:effectLst/>
                <a:latin typeface="Aptos" panose="020B0004020202020204" pitchFamily="34" charset="0"/>
                <a:ea typeface="Aptos" panose="020B0004020202020204" pitchFamily="34" charset="0"/>
                <a:cs typeface="Arial" panose="020B0604020202020204" pitchFamily="34" charset="0"/>
              </a:rPr>
              <a:t> براها، يعنى عشان نتأكد ان </a:t>
            </a:r>
            <a:r>
              <a:rPr lang="ar-EG" sz="1800" kern="100" dirty="0" err="1">
                <a:effectLst/>
                <a:latin typeface="Aptos" panose="020B0004020202020204" pitchFamily="34" charset="0"/>
                <a:ea typeface="Aptos" panose="020B0004020202020204" pitchFamily="34" charset="0"/>
                <a:cs typeface="Arial" panose="020B0604020202020204" pitchFamily="34" charset="0"/>
              </a:rPr>
              <a:t>المودل</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ar-EG" sz="1800" kern="100" dirty="0" err="1">
                <a:effectLst/>
                <a:latin typeface="Aptos" panose="020B0004020202020204" pitchFamily="34" charset="0"/>
                <a:ea typeface="Aptos" panose="020B0004020202020204" pitchFamily="34" charset="0"/>
                <a:cs typeface="Arial" panose="020B0604020202020204" pitchFamily="34" charset="0"/>
              </a:rPr>
              <a:t>معملش</a:t>
            </a:r>
            <a:r>
              <a:rPr lang="ar-EG" sz="1800" kern="100" dirty="0">
                <a:effectLst/>
                <a:latin typeface="Aptos" panose="020B0004020202020204" pitchFamily="34" charset="0"/>
                <a:ea typeface="Aptos" panose="020B0004020202020204" pitchFamily="34" charset="0"/>
                <a:cs typeface="Arial" panose="020B0604020202020204" pitchFamily="34" charset="0"/>
              </a:rPr>
              <a:t> </a:t>
            </a:r>
            <a:r>
              <a:rPr lang="en-US" sz="1800" kern="100" dirty="0">
                <a:effectLst/>
                <a:latin typeface="Aptos" panose="020B0004020202020204" pitchFamily="34" charset="0"/>
                <a:ea typeface="Aptos" panose="020B0004020202020204" pitchFamily="34" charset="0"/>
                <a:cs typeface="Arial" panose="020B0604020202020204" pitchFamily="34" charset="0"/>
              </a:rPr>
              <a:t>overfitting </a:t>
            </a:r>
            <a:r>
              <a:rPr lang="ar-EG" sz="1800" kern="100" dirty="0">
                <a:effectLst/>
                <a:latin typeface="Aptos" panose="020B0004020202020204" pitchFamily="34" charset="0"/>
                <a:ea typeface="Aptos" panose="020B0004020202020204" pitchFamily="34" charset="0"/>
                <a:cs typeface="Arial" panose="020B0604020202020204" pitchFamily="34" charset="0"/>
              </a:rPr>
              <a:t>على ال</a:t>
            </a:r>
            <a:r>
              <a:rPr lang="en-US" sz="1800" kern="100" dirty="0">
                <a:effectLst/>
                <a:latin typeface="Aptos" panose="020B0004020202020204" pitchFamily="34" charset="0"/>
                <a:ea typeface="Aptos" panose="020B0004020202020204" pitchFamily="34" charset="0"/>
                <a:cs typeface="Arial" panose="020B0604020202020204" pitchFamily="34" charset="0"/>
              </a:rPr>
              <a:t>training data</a:t>
            </a:r>
          </a:p>
          <a:p>
            <a:pPr marL="0" marR="0" algn="r" rtl="1">
              <a:lnSpc>
                <a:spcPct val="107000"/>
              </a:lnSpc>
              <a:spcBef>
                <a:spcPts val="0"/>
              </a:spcBef>
              <a:spcAft>
                <a:spcPts val="800"/>
              </a:spcAft>
              <a:tabLst>
                <a:tab pos="1000125" algn="l"/>
              </a:tabLst>
            </a:pPr>
            <a:r>
              <a:rPr lang="ar-EG" sz="1800" kern="100" dirty="0">
                <a:effectLst/>
                <a:latin typeface="Aptos" panose="020B0004020202020204" pitchFamily="34" charset="0"/>
                <a:ea typeface="Aptos" panose="020B0004020202020204" pitchFamily="34" charset="0"/>
                <a:cs typeface="Arial" panose="020B0604020202020204" pitchFamily="34" charset="0"/>
              </a:rPr>
              <a:t>بعد كدا عملنا </a:t>
            </a:r>
            <a:r>
              <a:rPr lang="en-US" sz="1800" kern="100" dirty="0">
                <a:effectLst/>
                <a:latin typeface="Aptos" panose="020B0004020202020204" pitchFamily="34" charset="0"/>
                <a:ea typeface="Aptos" panose="020B0004020202020204" pitchFamily="34" charset="0"/>
                <a:cs typeface="Arial" panose="020B0604020202020204" pitchFamily="34" charset="0"/>
              </a:rPr>
              <a:t>resize </a:t>
            </a:r>
            <a:r>
              <a:rPr lang="ar-EG" sz="1800" kern="100" dirty="0">
                <a:effectLst/>
                <a:latin typeface="Aptos" panose="020B0004020202020204" pitchFamily="34" charset="0"/>
                <a:ea typeface="Aptos" panose="020B0004020202020204" pitchFamily="34" charset="0"/>
                <a:cs typeface="Arial" panose="020B0604020202020204" pitchFamily="34" charset="0"/>
              </a:rPr>
              <a:t> و سيفنا الصور في  </a:t>
            </a:r>
            <a:r>
              <a:rPr lang="ar-EG" sz="1800" kern="100" dirty="0" err="1">
                <a:effectLst/>
                <a:latin typeface="Aptos" panose="020B0004020202020204" pitchFamily="34" charset="0"/>
                <a:ea typeface="Aptos" panose="020B0004020202020204" pitchFamily="34" charset="0"/>
                <a:cs typeface="Arial" panose="020B0604020202020204" pitchFamily="34" charset="0"/>
              </a:rPr>
              <a:t>فولددرز</a:t>
            </a:r>
            <a:r>
              <a:rPr lang="ar-EG" sz="1800" kern="100" dirty="0">
                <a:effectLst/>
                <a:latin typeface="Aptos" panose="020B0004020202020204" pitchFamily="34" charset="0"/>
                <a:ea typeface="Aptos" panose="020B0004020202020204" pitchFamily="34" charset="0"/>
                <a:cs typeface="Arial" panose="020B0604020202020204" pitchFamily="34" charset="0"/>
              </a:rPr>
              <a:t> لكل كلاس</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A20CEF9C-245F-4C73-85E0-11A8F09A4EDD}" type="slidenum">
              <a:rPr lang="en-US" smtClean="0"/>
              <a:t>28</a:t>
            </a:fld>
            <a:endParaRPr lang="en-US"/>
          </a:p>
        </p:txBody>
      </p:sp>
    </p:spTree>
    <p:extLst>
      <p:ext uri="{BB962C8B-B14F-4D97-AF65-F5344CB8AC3E}">
        <p14:creationId xmlns:p14="http://schemas.microsoft.com/office/powerpoint/2010/main" val="625779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43863C-46C2-33C5-7503-B0647C6C3F14}"/>
              </a:ext>
            </a:extLst>
          </p:cNvPr>
          <p:cNvSpPr>
            <a:spLocks noGrp="1"/>
          </p:cNvSpPr>
          <p:nvPr>
            <p:ph type="ctrTitle"/>
          </p:nvPr>
        </p:nvSpPr>
        <p:spPr>
          <a:xfrm>
            <a:off x="1524000" y="1122363"/>
            <a:ext cx="9144000" cy="2387600"/>
          </a:xfrm>
        </p:spPr>
        <p:txBody>
          <a:bodyPr anchor="b"/>
          <a:lstStyle>
            <a:lvl1pPr algn="ctr">
              <a:defRPr sz="6000" b="1">
                <a:latin typeface="Avenir Next LT Pro" panose="020B05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xmlns="" id="{D4081021-7ACD-B2FC-78D1-6E93803B8CDA}"/>
              </a:ext>
            </a:extLst>
          </p:cNvPr>
          <p:cNvSpPr>
            <a:spLocks noGrp="1"/>
          </p:cNvSpPr>
          <p:nvPr>
            <p:ph type="subTitle" idx="1"/>
          </p:nvPr>
        </p:nvSpPr>
        <p:spPr>
          <a:xfrm>
            <a:off x="1524000" y="3602038"/>
            <a:ext cx="9144000" cy="1655762"/>
          </a:xfrm>
        </p:spPr>
        <p:txBody>
          <a:bodyPr/>
          <a:lstStyle>
            <a:lvl1pPr marL="0" indent="0" algn="ctr">
              <a:buNone/>
              <a:defRPr sz="2400">
                <a:latin typeface="Avenir Next LT Pro" panose="020B05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xmlns="" id="{A28C6A83-E6FA-D4FB-0F1A-27C84C63D2A6}"/>
              </a:ext>
            </a:extLst>
          </p:cNvPr>
          <p:cNvSpPr>
            <a:spLocks noGrp="1"/>
          </p:cNvSpPr>
          <p:nvPr>
            <p:ph type="dt" sz="half" idx="10"/>
          </p:nvPr>
        </p:nvSpPr>
        <p:spPr/>
        <p:txBody>
          <a:bodyPr/>
          <a:lstStyle>
            <a:lvl1pPr>
              <a:defRPr>
                <a:latin typeface="Avenir Next LT Pro" panose="020B0504020202020204" pitchFamily="34" charset="0"/>
              </a:defRPr>
            </a:lvl1pPr>
          </a:lstStyle>
          <a:p>
            <a:fld id="{88D5127B-6F5C-4D64-B08E-1D0E86344681}" type="datetimeFigureOut">
              <a:rPr lang="en-US" smtClean="0"/>
              <a:pPr/>
              <a:t>6/12/2025</a:t>
            </a:fld>
            <a:endParaRPr lang="en-US"/>
          </a:p>
        </p:txBody>
      </p:sp>
      <p:sp>
        <p:nvSpPr>
          <p:cNvPr id="5" name="Footer Placeholder 4">
            <a:extLst>
              <a:ext uri="{FF2B5EF4-FFF2-40B4-BE49-F238E27FC236}">
                <a16:creationId xmlns:a16="http://schemas.microsoft.com/office/drawing/2014/main" xmlns="" id="{B2BBBC7F-2FC1-D38B-E9BA-F1828827D97B}"/>
              </a:ext>
            </a:extLst>
          </p:cNvPr>
          <p:cNvSpPr>
            <a:spLocks noGrp="1"/>
          </p:cNvSpPr>
          <p:nvPr>
            <p:ph type="ftr" sz="quarter" idx="11"/>
          </p:nvPr>
        </p:nvSpPr>
        <p:spPr/>
        <p:txBody>
          <a:bodyPr/>
          <a:lstStyle>
            <a:lvl1pPr>
              <a:defRPr>
                <a:latin typeface="Avenir Next LT Pro" panose="020B0504020202020204" pitchFamily="34" charset="0"/>
              </a:defRPr>
            </a:lvl1pPr>
          </a:lstStyle>
          <a:p>
            <a:endParaRPr lang="en-US"/>
          </a:p>
        </p:txBody>
      </p:sp>
      <p:sp>
        <p:nvSpPr>
          <p:cNvPr id="6" name="Slide Number Placeholder 5">
            <a:extLst>
              <a:ext uri="{FF2B5EF4-FFF2-40B4-BE49-F238E27FC236}">
                <a16:creationId xmlns:a16="http://schemas.microsoft.com/office/drawing/2014/main" xmlns="" id="{C345B879-92DB-04AD-C408-72E1ADEF4EB0}"/>
              </a:ext>
            </a:extLst>
          </p:cNvPr>
          <p:cNvSpPr>
            <a:spLocks noGrp="1"/>
          </p:cNvSpPr>
          <p:nvPr>
            <p:ph type="sldNum" sz="quarter" idx="12"/>
          </p:nvPr>
        </p:nvSpPr>
        <p:spPr/>
        <p:txBody>
          <a:bodyPr/>
          <a:lstStyle>
            <a:lvl1pPr>
              <a:defRPr>
                <a:latin typeface="Avenir Next LT Pro" panose="020B0504020202020204" pitchFamily="34" charset="0"/>
              </a:defRPr>
            </a:lvl1pPr>
          </a:lstStyle>
          <a:p>
            <a:fld id="{49739B69-B6AB-4F6B-840B-AE603869CFE3}" type="slidenum">
              <a:rPr lang="en-US" smtClean="0"/>
              <a:pPr/>
              <a:t>‹#›</a:t>
            </a:fld>
            <a:endParaRPr lang="en-US"/>
          </a:p>
        </p:txBody>
      </p:sp>
    </p:spTree>
    <p:extLst>
      <p:ext uri="{BB962C8B-B14F-4D97-AF65-F5344CB8AC3E}">
        <p14:creationId xmlns:p14="http://schemas.microsoft.com/office/powerpoint/2010/main" val="15558183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B6036EF-01CB-B756-F842-65E2C700F8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7D551F48-18C3-08CF-5462-8CFFCEF202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6B2375D9-7074-551D-81CA-9C565EC255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0DB2EC37-769D-E0D6-755B-0FB8A7B9158C}"/>
              </a:ext>
            </a:extLst>
          </p:cNvPr>
          <p:cNvSpPr>
            <a:spLocks noGrp="1"/>
          </p:cNvSpPr>
          <p:nvPr>
            <p:ph type="dt" sz="half" idx="10"/>
          </p:nvPr>
        </p:nvSpPr>
        <p:spPr/>
        <p:txBody>
          <a:bodyPr/>
          <a:lstStyle/>
          <a:p>
            <a:fld id="{88D5127B-6F5C-4D64-B08E-1D0E86344681}" type="datetimeFigureOut">
              <a:rPr lang="en-US" smtClean="0"/>
              <a:t>6/12/2025</a:t>
            </a:fld>
            <a:endParaRPr lang="en-US"/>
          </a:p>
        </p:txBody>
      </p:sp>
      <p:sp>
        <p:nvSpPr>
          <p:cNvPr id="6" name="Footer Placeholder 5">
            <a:extLst>
              <a:ext uri="{FF2B5EF4-FFF2-40B4-BE49-F238E27FC236}">
                <a16:creationId xmlns:a16="http://schemas.microsoft.com/office/drawing/2014/main" xmlns="" id="{8A2D6C6F-A786-81CE-8264-63A8622F98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5A414FD5-1BA4-B54A-E80A-DC61F16B969F}"/>
              </a:ext>
            </a:extLst>
          </p:cNvPr>
          <p:cNvSpPr>
            <a:spLocks noGrp="1"/>
          </p:cNvSpPr>
          <p:nvPr>
            <p:ph type="sldNum" sz="quarter" idx="12"/>
          </p:nvPr>
        </p:nvSpPr>
        <p:spPr/>
        <p:txBody>
          <a:bodyPr/>
          <a:lstStyle/>
          <a:p>
            <a:fld id="{49739B69-B6AB-4F6B-840B-AE603869CFE3}" type="slidenum">
              <a:rPr lang="en-US" smtClean="0"/>
              <a:t>‹#›</a:t>
            </a:fld>
            <a:endParaRPr lang="en-US"/>
          </a:p>
        </p:txBody>
      </p:sp>
    </p:spTree>
    <p:extLst>
      <p:ext uri="{BB962C8B-B14F-4D97-AF65-F5344CB8AC3E}">
        <p14:creationId xmlns:p14="http://schemas.microsoft.com/office/powerpoint/2010/main" val="13966973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3E582C-38E3-07AC-186D-47BC180BB64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0A5C9893-3FA0-F8B4-11D9-256BB4A0A47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71F6750-5C25-C824-FB6F-54B571DEA9DA}"/>
              </a:ext>
            </a:extLst>
          </p:cNvPr>
          <p:cNvSpPr>
            <a:spLocks noGrp="1"/>
          </p:cNvSpPr>
          <p:nvPr>
            <p:ph type="dt" sz="half" idx="10"/>
          </p:nvPr>
        </p:nvSpPr>
        <p:spPr/>
        <p:txBody>
          <a:bodyPr/>
          <a:lstStyle/>
          <a:p>
            <a:fld id="{88D5127B-6F5C-4D64-B08E-1D0E86344681}" type="datetimeFigureOut">
              <a:rPr lang="en-US" smtClean="0"/>
              <a:t>6/12/2025</a:t>
            </a:fld>
            <a:endParaRPr lang="en-US"/>
          </a:p>
        </p:txBody>
      </p:sp>
      <p:sp>
        <p:nvSpPr>
          <p:cNvPr id="5" name="Footer Placeholder 4">
            <a:extLst>
              <a:ext uri="{FF2B5EF4-FFF2-40B4-BE49-F238E27FC236}">
                <a16:creationId xmlns:a16="http://schemas.microsoft.com/office/drawing/2014/main" xmlns="" id="{79C4DE50-B096-3DFF-FC5B-AD52E62594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9A3BCC0C-E4E0-215F-1598-71187AB69292}"/>
              </a:ext>
            </a:extLst>
          </p:cNvPr>
          <p:cNvSpPr>
            <a:spLocks noGrp="1"/>
          </p:cNvSpPr>
          <p:nvPr>
            <p:ph type="sldNum" sz="quarter" idx="12"/>
          </p:nvPr>
        </p:nvSpPr>
        <p:spPr/>
        <p:txBody>
          <a:bodyPr/>
          <a:lstStyle/>
          <a:p>
            <a:fld id="{49739B69-B6AB-4F6B-840B-AE603869CFE3}" type="slidenum">
              <a:rPr lang="en-US" smtClean="0"/>
              <a:t>‹#›</a:t>
            </a:fld>
            <a:endParaRPr lang="en-US"/>
          </a:p>
        </p:txBody>
      </p:sp>
    </p:spTree>
    <p:extLst>
      <p:ext uri="{BB962C8B-B14F-4D97-AF65-F5344CB8AC3E}">
        <p14:creationId xmlns:p14="http://schemas.microsoft.com/office/powerpoint/2010/main" val="12086164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17A6884A-6E34-1DF7-57AD-120D36C3802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67BEDF6A-13D5-1A0B-BB4F-1D8782210A9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A4DF7BF6-3CEB-3896-976D-4FB3D36D7905}"/>
              </a:ext>
            </a:extLst>
          </p:cNvPr>
          <p:cNvSpPr>
            <a:spLocks noGrp="1"/>
          </p:cNvSpPr>
          <p:nvPr>
            <p:ph type="dt" sz="half" idx="10"/>
          </p:nvPr>
        </p:nvSpPr>
        <p:spPr/>
        <p:txBody>
          <a:bodyPr/>
          <a:lstStyle/>
          <a:p>
            <a:fld id="{88D5127B-6F5C-4D64-B08E-1D0E86344681}" type="datetimeFigureOut">
              <a:rPr lang="en-US" smtClean="0"/>
              <a:t>6/12/2025</a:t>
            </a:fld>
            <a:endParaRPr lang="en-US"/>
          </a:p>
        </p:txBody>
      </p:sp>
      <p:sp>
        <p:nvSpPr>
          <p:cNvPr id="5" name="Footer Placeholder 4">
            <a:extLst>
              <a:ext uri="{FF2B5EF4-FFF2-40B4-BE49-F238E27FC236}">
                <a16:creationId xmlns:a16="http://schemas.microsoft.com/office/drawing/2014/main" xmlns="" id="{02469D1C-07B1-CB80-3D2D-CD15A2DCD2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9FDC4D49-EA4B-0BF1-7EF3-710998901BA6}"/>
              </a:ext>
            </a:extLst>
          </p:cNvPr>
          <p:cNvSpPr>
            <a:spLocks noGrp="1"/>
          </p:cNvSpPr>
          <p:nvPr>
            <p:ph type="sldNum" sz="quarter" idx="12"/>
          </p:nvPr>
        </p:nvSpPr>
        <p:spPr/>
        <p:txBody>
          <a:bodyPr/>
          <a:lstStyle/>
          <a:p>
            <a:fld id="{49739B69-B6AB-4F6B-840B-AE603869CFE3}" type="slidenum">
              <a:rPr lang="en-US" smtClean="0"/>
              <a:t>‹#›</a:t>
            </a:fld>
            <a:endParaRPr lang="en-US"/>
          </a:p>
        </p:txBody>
      </p:sp>
    </p:spTree>
    <p:extLst>
      <p:ext uri="{BB962C8B-B14F-4D97-AF65-F5344CB8AC3E}">
        <p14:creationId xmlns:p14="http://schemas.microsoft.com/office/powerpoint/2010/main" val="16346093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88"/>
        <p:cNvGrpSpPr/>
        <p:nvPr/>
      </p:nvGrpSpPr>
      <p:grpSpPr>
        <a:xfrm>
          <a:off x="0" y="0"/>
          <a:ext cx="0" cy="0"/>
          <a:chOff x="0" y="0"/>
          <a:chExt cx="0" cy="0"/>
        </a:xfrm>
      </p:grpSpPr>
      <p:sp>
        <p:nvSpPr>
          <p:cNvPr id="93" name="Google Shape;93;p13"/>
          <p:cNvSpPr txBox="1">
            <a:spLocks noGrp="1"/>
          </p:cNvSpPr>
          <p:nvPr>
            <p:ph type="title"/>
          </p:nvPr>
        </p:nvSpPr>
        <p:spPr>
          <a:xfrm>
            <a:off x="2048933" y="1873833"/>
            <a:ext cx="3639200" cy="549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667">
                <a:solidFill>
                  <a:schemeClr val="lt2"/>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94" name="Google Shape;94;p13"/>
          <p:cNvSpPr txBox="1">
            <a:spLocks noGrp="1"/>
          </p:cNvSpPr>
          <p:nvPr>
            <p:ph type="title" idx="2" hasCustomPrompt="1"/>
          </p:nvPr>
        </p:nvSpPr>
        <p:spPr>
          <a:xfrm>
            <a:off x="960000" y="2261033"/>
            <a:ext cx="1088800" cy="478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
        <p:nvSpPr>
          <p:cNvPr id="95" name="Google Shape;95;p13"/>
          <p:cNvSpPr txBox="1">
            <a:spLocks noGrp="1"/>
          </p:cNvSpPr>
          <p:nvPr>
            <p:ph type="subTitle" idx="1"/>
          </p:nvPr>
        </p:nvSpPr>
        <p:spPr>
          <a:xfrm>
            <a:off x="2048933" y="2423033"/>
            <a:ext cx="3639200" cy="70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96" name="Google Shape;96;p13"/>
          <p:cNvSpPr txBox="1">
            <a:spLocks noGrp="1"/>
          </p:cNvSpPr>
          <p:nvPr>
            <p:ph type="title" idx="3"/>
          </p:nvPr>
        </p:nvSpPr>
        <p:spPr>
          <a:xfrm>
            <a:off x="2048933" y="3379900"/>
            <a:ext cx="3639200" cy="549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667">
                <a:solidFill>
                  <a:schemeClr val="lt2"/>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97" name="Google Shape;97;p13"/>
          <p:cNvSpPr txBox="1">
            <a:spLocks noGrp="1"/>
          </p:cNvSpPr>
          <p:nvPr>
            <p:ph type="title" idx="4" hasCustomPrompt="1"/>
          </p:nvPr>
        </p:nvSpPr>
        <p:spPr>
          <a:xfrm>
            <a:off x="6504000" y="2261033"/>
            <a:ext cx="1088800" cy="478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
        <p:nvSpPr>
          <p:cNvPr id="98" name="Google Shape;98;p13"/>
          <p:cNvSpPr txBox="1">
            <a:spLocks noGrp="1"/>
          </p:cNvSpPr>
          <p:nvPr>
            <p:ph type="subTitle" idx="5"/>
          </p:nvPr>
        </p:nvSpPr>
        <p:spPr>
          <a:xfrm>
            <a:off x="2048933" y="3929100"/>
            <a:ext cx="3639200" cy="70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99" name="Google Shape;99;p13"/>
          <p:cNvSpPr txBox="1">
            <a:spLocks noGrp="1"/>
          </p:cNvSpPr>
          <p:nvPr>
            <p:ph type="title" idx="6"/>
          </p:nvPr>
        </p:nvSpPr>
        <p:spPr>
          <a:xfrm>
            <a:off x="7592800" y="1873833"/>
            <a:ext cx="3639200" cy="549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667">
                <a:solidFill>
                  <a:schemeClr val="lt2"/>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00" name="Google Shape;100;p13"/>
          <p:cNvSpPr txBox="1">
            <a:spLocks noGrp="1"/>
          </p:cNvSpPr>
          <p:nvPr>
            <p:ph type="title" idx="7" hasCustomPrompt="1"/>
          </p:nvPr>
        </p:nvSpPr>
        <p:spPr>
          <a:xfrm>
            <a:off x="960000" y="3767117"/>
            <a:ext cx="1088800" cy="478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
        <p:nvSpPr>
          <p:cNvPr id="101" name="Google Shape;101;p13"/>
          <p:cNvSpPr txBox="1">
            <a:spLocks noGrp="1"/>
          </p:cNvSpPr>
          <p:nvPr>
            <p:ph type="subTitle" idx="8"/>
          </p:nvPr>
        </p:nvSpPr>
        <p:spPr>
          <a:xfrm>
            <a:off x="7592800" y="2423033"/>
            <a:ext cx="3639200" cy="70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102" name="Google Shape;102;p13"/>
          <p:cNvSpPr txBox="1">
            <a:spLocks noGrp="1"/>
          </p:cNvSpPr>
          <p:nvPr>
            <p:ph type="title" idx="9"/>
          </p:nvPr>
        </p:nvSpPr>
        <p:spPr>
          <a:xfrm>
            <a:off x="2048933" y="4885967"/>
            <a:ext cx="3639200" cy="549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667">
                <a:solidFill>
                  <a:schemeClr val="lt2"/>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03" name="Google Shape;103;p13"/>
          <p:cNvSpPr txBox="1">
            <a:spLocks noGrp="1"/>
          </p:cNvSpPr>
          <p:nvPr>
            <p:ph type="title" idx="13" hasCustomPrompt="1"/>
          </p:nvPr>
        </p:nvSpPr>
        <p:spPr>
          <a:xfrm>
            <a:off x="960000" y="5273200"/>
            <a:ext cx="1088800" cy="4784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4000"/>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t>xx%</a:t>
            </a:r>
          </a:p>
        </p:txBody>
      </p:sp>
      <p:sp>
        <p:nvSpPr>
          <p:cNvPr id="104" name="Google Shape;104;p13"/>
          <p:cNvSpPr txBox="1">
            <a:spLocks noGrp="1"/>
          </p:cNvSpPr>
          <p:nvPr>
            <p:ph type="subTitle" idx="14"/>
          </p:nvPr>
        </p:nvSpPr>
        <p:spPr>
          <a:xfrm>
            <a:off x="2048933" y="5435200"/>
            <a:ext cx="3639200" cy="70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105" name="Google Shape;105;p13"/>
          <p:cNvSpPr txBox="1">
            <a:spLocks noGrp="1"/>
          </p:cNvSpPr>
          <p:nvPr>
            <p:ph type="title" idx="15"/>
          </p:nvPr>
        </p:nvSpPr>
        <p:spPr>
          <a:xfrm>
            <a:off x="7592800" y="3379884"/>
            <a:ext cx="3639200" cy="549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667">
                <a:solidFill>
                  <a:schemeClr val="lt2"/>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06" name="Google Shape;106;p13"/>
          <p:cNvSpPr txBox="1">
            <a:spLocks noGrp="1"/>
          </p:cNvSpPr>
          <p:nvPr>
            <p:ph type="title" idx="16" hasCustomPrompt="1"/>
          </p:nvPr>
        </p:nvSpPr>
        <p:spPr>
          <a:xfrm>
            <a:off x="6504000" y="5273204"/>
            <a:ext cx="1088800" cy="4784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4000"/>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t>xx%</a:t>
            </a:r>
          </a:p>
        </p:txBody>
      </p:sp>
      <p:sp>
        <p:nvSpPr>
          <p:cNvPr id="107" name="Google Shape;107;p13"/>
          <p:cNvSpPr txBox="1">
            <a:spLocks noGrp="1"/>
          </p:cNvSpPr>
          <p:nvPr>
            <p:ph type="subTitle" idx="17"/>
          </p:nvPr>
        </p:nvSpPr>
        <p:spPr>
          <a:xfrm>
            <a:off x="7592800" y="3929117"/>
            <a:ext cx="3639200" cy="70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108" name="Google Shape;108;p13"/>
          <p:cNvSpPr txBox="1">
            <a:spLocks noGrp="1"/>
          </p:cNvSpPr>
          <p:nvPr>
            <p:ph type="title" idx="18"/>
          </p:nvPr>
        </p:nvSpPr>
        <p:spPr>
          <a:xfrm>
            <a:off x="7592800" y="4885967"/>
            <a:ext cx="3639200" cy="549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800">
                <a:solidFill>
                  <a:schemeClr val="lt2"/>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09" name="Google Shape;109;p13"/>
          <p:cNvSpPr txBox="1">
            <a:spLocks noGrp="1"/>
          </p:cNvSpPr>
          <p:nvPr>
            <p:ph type="title" idx="19" hasCustomPrompt="1"/>
          </p:nvPr>
        </p:nvSpPr>
        <p:spPr>
          <a:xfrm>
            <a:off x="6504000" y="3767117"/>
            <a:ext cx="1088800" cy="4784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4000"/>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t>xx%</a:t>
            </a:r>
          </a:p>
        </p:txBody>
      </p:sp>
      <p:sp>
        <p:nvSpPr>
          <p:cNvPr id="110" name="Google Shape;110;p13"/>
          <p:cNvSpPr txBox="1">
            <a:spLocks noGrp="1"/>
          </p:cNvSpPr>
          <p:nvPr>
            <p:ph type="subTitle" idx="20"/>
          </p:nvPr>
        </p:nvSpPr>
        <p:spPr>
          <a:xfrm>
            <a:off x="7592800" y="5435200"/>
            <a:ext cx="3639200" cy="70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111" name="Google Shape;111;p13"/>
          <p:cNvSpPr txBox="1">
            <a:spLocks noGrp="1"/>
          </p:cNvSpPr>
          <p:nvPr>
            <p:ph type="title" idx="21"/>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2034765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B97A4FF-F7C0-B1B9-114A-C2771E5C6E7D}"/>
              </a:ext>
            </a:extLst>
          </p:cNvPr>
          <p:cNvSpPr>
            <a:spLocks noGrp="1"/>
          </p:cNvSpPr>
          <p:nvPr>
            <p:ph type="title"/>
          </p:nvPr>
        </p:nvSpPr>
        <p:spPr>
          <a:xfrm>
            <a:off x="838200" y="365125"/>
            <a:ext cx="10515600" cy="1143000"/>
          </a:xfrm>
        </p:spPr>
        <p:txBody>
          <a:bodyPr/>
          <a:lstStyle>
            <a:lvl1pPr algn="ctr">
              <a:defRPr>
                <a:latin typeface="Avenir Next LT Pro" panose="020B05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xmlns="" id="{8C8CAECF-A28F-744B-71DB-7D3A681C77E2}"/>
              </a:ext>
            </a:extLst>
          </p:cNvPr>
          <p:cNvSpPr>
            <a:spLocks noGrp="1"/>
          </p:cNvSpPr>
          <p:nvPr>
            <p:ph idx="1"/>
          </p:nvPr>
        </p:nvSpPr>
        <p:spPr/>
        <p:txBody>
          <a:bodyPr/>
          <a:lstStyle>
            <a:lvl1pPr>
              <a:defRPr>
                <a:latin typeface="Avenir Next LT Pro" panose="020B0504020202020204" pitchFamily="34" charset="0"/>
              </a:defRPr>
            </a:lvl1pPr>
            <a:lvl2pPr>
              <a:defRPr>
                <a:latin typeface="Avenir Next LT Pro" panose="020B0504020202020204" pitchFamily="34" charset="0"/>
              </a:defRPr>
            </a:lvl2pPr>
            <a:lvl3pPr>
              <a:defRPr>
                <a:latin typeface="Avenir Next LT Pro" panose="020B0504020202020204" pitchFamily="34" charset="0"/>
              </a:defRPr>
            </a:lvl3pPr>
            <a:lvl4pPr>
              <a:defRPr>
                <a:latin typeface="Avenir Next LT Pro" panose="020B0504020202020204" pitchFamily="34" charset="0"/>
              </a:defRPr>
            </a:lvl4pPr>
            <a:lvl5pPr>
              <a:defRPr>
                <a:latin typeface="Avenir Next LT Pro" panose="020B05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xmlns="" id="{4B90C822-9D74-338B-A357-5FB000E7CD58}"/>
              </a:ext>
            </a:extLst>
          </p:cNvPr>
          <p:cNvSpPr>
            <a:spLocks noGrp="1"/>
          </p:cNvSpPr>
          <p:nvPr>
            <p:ph type="dt" sz="half" idx="10"/>
          </p:nvPr>
        </p:nvSpPr>
        <p:spPr/>
        <p:txBody>
          <a:bodyPr/>
          <a:lstStyle>
            <a:lvl1pPr>
              <a:defRPr>
                <a:latin typeface="Avenir Next LT Pro" panose="020B0504020202020204" pitchFamily="34" charset="0"/>
              </a:defRPr>
            </a:lvl1pPr>
          </a:lstStyle>
          <a:p>
            <a:fld id="{88D5127B-6F5C-4D64-B08E-1D0E86344681}" type="datetimeFigureOut">
              <a:rPr lang="en-US" smtClean="0"/>
              <a:pPr/>
              <a:t>6/12/2025</a:t>
            </a:fld>
            <a:endParaRPr lang="en-US"/>
          </a:p>
        </p:txBody>
      </p:sp>
      <p:sp>
        <p:nvSpPr>
          <p:cNvPr id="5" name="Footer Placeholder 4">
            <a:extLst>
              <a:ext uri="{FF2B5EF4-FFF2-40B4-BE49-F238E27FC236}">
                <a16:creationId xmlns:a16="http://schemas.microsoft.com/office/drawing/2014/main" xmlns="" id="{077B5775-4F3D-3EC2-44DC-7C690AD92F7D}"/>
              </a:ext>
            </a:extLst>
          </p:cNvPr>
          <p:cNvSpPr>
            <a:spLocks noGrp="1"/>
          </p:cNvSpPr>
          <p:nvPr>
            <p:ph type="ftr" sz="quarter" idx="11"/>
          </p:nvPr>
        </p:nvSpPr>
        <p:spPr/>
        <p:txBody>
          <a:bodyPr/>
          <a:lstStyle>
            <a:lvl1pPr>
              <a:defRPr>
                <a:latin typeface="Avenir Next LT Pro" panose="020B0504020202020204" pitchFamily="34" charset="0"/>
              </a:defRPr>
            </a:lvl1pPr>
          </a:lstStyle>
          <a:p>
            <a:endParaRPr lang="en-US"/>
          </a:p>
        </p:txBody>
      </p:sp>
      <p:sp>
        <p:nvSpPr>
          <p:cNvPr id="6" name="Slide Number Placeholder 5">
            <a:extLst>
              <a:ext uri="{FF2B5EF4-FFF2-40B4-BE49-F238E27FC236}">
                <a16:creationId xmlns:a16="http://schemas.microsoft.com/office/drawing/2014/main" xmlns="" id="{B2BD371C-C4C5-0709-8008-284CE30ABF6D}"/>
              </a:ext>
            </a:extLst>
          </p:cNvPr>
          <p:cNvSpPr>
            <a:spLocks noGrp="1"/>
          </p:cNvSpPr>
          <p:nvPr>
            <p:ph type="sldNum" sz="quarter" idx="12"/>
          </p:nvPr>
        </p:nvSpPr>
        <p:spPr/>
        <p:txBody>
          <a:bodyPr/>
          <a:lstStyle>
            <a:lvl1pPr>
              <a:defRPr>
                <a:latin typeface="Avenir Next LT Pro" panose="020B0504020202020204" pitchFamily="34" charset="0"/>
              </a:defRPr>
            </a:lvl1pPr>
          </a:lstStyle>
          <a:p>
            <a:fld id="{49739B69-B6AB-4F6B-840B-AE603869CFE3}" type="slidenum">
              <a:rPr lang="en-US" smtClean="0"/>
              <a:pPr/>
              <a:t>‹#›</a:t>
            </a:fld>
            <a:endParaRPr lang="en-US"/>
          </a:p>
        </p:txBody>
      </p:sp>
    </p:spTree>
    <p:extLst>
      <p:ext uri="{BB962C8B-B14F-4D97-AF65-F5344CB8AC3E}">
        <p14:creationId xmlns:p14="http://schemas.microsoft.com/office/powerpoint/2010/main" val="29557127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B97A4FF-F7C0-B1B9-114A-C2771E5C6E7D}"/>
              </a:ext>
            </a:extLst>
          </p:cNvPr>
          <p:cNvSpPr>
            <a:spLocks noGrp="1"/>
          </p:cNvSpPr>
          <p:nvPr>
            <p:ph type="title"/>
          </p:nvPr>
        </p:nvSpPr>
        <p:spPr>
          <a:xfrm>
            <a:off x="838200" y="365125"/>
            <a:ext cx="10515600" cy="1143000"/>
          </a:xfrm>
        </p:spPr>
        <p:txBody>
          <a:bodyPr/>
          <a:lstStyle>
            <a:lvl1pPr algn="ctr">
              <a:defRPr b="1">
                <a:latin typeface="Avenir Next LT Pro" panose="020B05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xmlns="" id="{8C8CAECF-A28F-744B-71DB-7D3A681C77E2}"/>
              </a:ext>
            </a:extLst>
          </p:cNvPr>
          <p:cNvSpPr>
            <a:spLocks noGrp="1"/>
          </p:cNvSpPr>
          <p:nvPr>
            <p:ph idx="1"/>
          </p:nvPr>
        </p:nvSpPr>
        <p:spPr/>
        <p:txBody>
          <a:bodyPr/>
          <a:lstStyle>
            <a:lvl1pPr>
              <a:defRPr>
                <a:latin typeface="Avenir Next LT Pro" panose="020B0504020202020204" pitchFamily="34" charset="0"/>
              </a:defRPr>
            </a:lvl1pPr>
            <a:lvl2pPr>
              <a:defRPr>
                <a:latin typeface="Avenir Next LT Pro" panose="020B0504020202020204" pitchFamily="34" charset="0"/>
              </a:defRPr>
            </a:lvl2pPr>
            <a:lvl3pPr>
              <a:defRPr>
                <a:latin typeface="Avenir Next LT Pro" panose="020B0504020202020204" pitchFamily="34" charset="0"/>
              </a:defRPr>
            </a:lvl3pPr>
            <a:lvl4pPr>
              <a:defRPr>
                <a:latin typeface="Avenir Next LT Pro" panose="020B0504020202020204" pitchFamily="34" charset="0"/>
              </a:defRPr>
            </a:lvl4pPr>
            <a:lvl5pPr>
              <a:defRPr>
                <a:latin typeface="Avenir Next LT Pro" panose="020B05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xmlns="" id="{4B90C822-9D74-338B-A357-5FB000E7CD58}"/>
              </a:ext>
            </a:extLst>
          </p:cNvPr>
          <p:cNvSpPr>
            <a:spLocks noGrp="1"/>
          </p:cNvSpPr>
          <p:nvPr>
            <p:ph type="dt" sz="half" idx="10"/>
          </p:nvPr>
        </p:nvSpPr>
        <p:spPr/>
        <p:txBody>
          <a:bodyPr/>
          <a:lstStyle>
            <a:lvl1pPr>
              <a:defRPr>
                <a:latin typeface="Avenir Next LT Pro" panose="020B0504020202020204" pitchFamily="34" charset="0"/>
              </a:defRPr>
            </a:lvl1pPr>
          </a:lstStyle>
          <a:p>
            <a:fld id="{88D5127B-6F5C-4D64-B08E-1D0E86344681}" type="datetimeFigureOut">
              <a:rPr lang="en-US" smtClean="0"/>
              <a:pPr/>
              <a:t>6/12/2025</a:t>
            </a:fld>
            <a:endParaRPr lang="en-US"/>
          </a:p>
        </p:txBody>
      </p:sp>
      <p:sp>
        <p:nvSpPr>
          <p:cNvPr id="5" name="Footer Placeholder 4">
            <a:extLst>
              <a:ext uri="{FF2B5EF4-FFF2-40B4-BE49-F238E27FC236}">
                <a16:creationId xmlns:a16="http://schemas.microsoft.com/office/drawing/2014/main" xmlns="" id="{077B5775-4F3D-3EC2-44DC-7C690AD92F7D}"/>
              </a:ext>
            </a:extLst>
          </p:cNvPr>
          <p:cNvSpPr>
            <a:spLocks noGrp="1"/>
          </p:cNvSpPr>
          <p:nvPr>
            <p:ph type="ftr" sz="quarter" idx="11"/>
          </p:nvPr>
        </p:nvSpPr>
        <p:spPr/>
        <p:txBody>
          <a:bodyPr/>
          <a:lstStyle>
            <a:lvl1pPr>
              <a:defRPr>
                <a:latin typeface="Avenir Next LT Pro" panose="020B0504020202020204" pitchFamily="34" charset="0"/>
              </a:defRPr>
            </a:lvl1pPr>
          </a:lstStyle>
          <a:p>
            <a:endParaRPr lang="en-US"/>
          </a:p>
        </p:txBody>
      </p:sp>
      <p:sp>
        <p:nvSpPr>
          <p:cNvPr id="6" name="Slide Number Placeholder 5">
            <a:extLst>
              <a:ext uri="{FF2B5EF4-FFF2-40B4-BE49-F238E27FC236}">
                <a16:creationId xmlns:a16="http://schemas.microsoft.com/office/drawing/2014/main" xmlns="" id="{B2BD371C-C4C5-0709-8008-284CE30ABF6D}"/>
              </a:ext>
            </a:extLst>
          </p:cNvPr>
          <p:cNvSpPr>
            <a:spLocks noGrp="1"/>
          </p:cNvSpPr>
          <p:nvPr>
            <p:ph type="sldNum" sz="quarter" idx="12"/>
          </p:nvPr>
        </p:nvSpPr>
        <p:spPr/>
        <p:txBody>
          <a:bodyPr/>
          <a:lstStyle>
            <a:lvl1pPr>
              <a:defRPr>
                <a:latin typeface="Avenir Next LT Pro" panose="020B0504020202020204" pitchFamily="34" charset="0"/>
              </a:defRPr>
            </a:lvl1pPr>
          </a:lstStyle>
          <a:p>
            <a:fld id="{49739B69-B6AB-4F6B-840B-AE603869CFE3}" type="slidenum">
              <a:rPr lang="en-US" smtClean="0"/>
              <a:pPr/>
              <a:t>‹#›</a:t>
            </a:fld>
            <a:endParaRPr lang="en-US"/>
          </a:p>
        </p:txBody>
      </p:sp>
      <p:sp>
        <p:nvSpPr>
          <p:cNvPr id="11" name="Freeform 4">
            <a:extLst>
              <a:ext uri="{FF2B5EF4-FFF2-40B4-BE49-F238E27FC236}">
                <a16:creationId xmlns:a16="http://schemas.microsoft.com/office/drawing/2014/main" xmlns="" id="{F0A65620-62E7-BFEA-15BF-B4B90835EC79}"/>
              </a:ext>
            </a:extLst>
          </p:cNvPr>
          <p:cNvSpPr>
            <a:spLocks noChangeAspect="1"/>
          </p:cNvSpPr>
          <p:nvPr userDrawn="1"/>
        </p:nvSpPr>
        <p:spPr>
          <a:xfrm>
            <a:off x="10430832" y="-1532732"/>
            <a:ext cx="3338513" cy="3338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a:p>
        </p:txBody>
      </p:sp>
      <p:sp>
        <p:nvSpPr>
          <p:cNvPr id="12" name="Freeform 4">
            <a:extLst>
              <a:ext uri="{FF2B5EF4-FFF2-40B4-BE49-F238E27FC236}">
                <a16:creationId xmlns:a16="http://schemas.microsoft.com/office/drawing/2014/main" xmlns="" id="{E71C2AF7-5D66-2D6B-5433-3C82EC36BA61}"/>
              </a:ext>
            </a:extLst>
          </p:cNvPr>
          <p:cNvSpPr>
            <a:spLocks noChangeAspect="1"/>
          </p:cNvSpPr>
          <p:nvPr userDrawn="1"/>
        </p:nvSpPr>
        <p:spPr>
          <a:xfrm>
            <a:off x="-1735221" y="5241925"/>
            <a:ext cx="3232150" cy="3232150"/>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a:p>
        </p:txBody>
      </p:sp>
    </p:spTree>
    <p:extLst>
      <p:ext uri="{BB962C8B-B14F-4D97-AF65-F5344CB8AC3E}">
        <p14:creationId xmlns:p14="http://schemas.microsoft.com/office/powerpoint/2010/main" val="3246588503"/>
      </p:ext>
    </p:extLst>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2B04C4F-5CE2-F596-B704-8BC1A99CF0AE}"/>
              </a:ext>
            </a:extLst>
          </p:cNvPr>
          <p:cNvSpPr>
            <a:spLocks noGrp="1"/>
          </p:cNvSpPr>
          <p:nvPr>
            <p:ph type="title"/>
          </p:nvPr>
        </p:nvSpPr>
        <p:spPr>
          <a:xfrm>
            <a:off x="831850" y="1709738"/>
            <a:ext cx="10515600" cy="2852737"/>
          </a:xfrm>
        </p:spPr>
        <p:txBody>
          <a:bodyPr anchor="b"/>
          <a:lstStyle>
            <a:lvl1pPr>
              <a:defRPr sz="6000">
                <a:latin typeface="Avenir Next LT Pro" panose="020B0504020202020204" pitchFamily="34" charset="0"/>
              </a:defRPr>
            </a:lvl1pPr>
          </a:lstStyle>
          <a:p>
            <a:r>
              <a:rPr lang="en-US" dirty="0"/>
              <a:t>Click to edit Master title style</a:t>
            </a:r>
          </a:p>
        </p:txBody>
      </p:sp>
      <p:sp>
        <p:nvSpPr>
          <p:cNvPr id="3" name="Text Placeholder 2">
            <a:extLst>
              <a:ext uri="{FF2B5EF4-FFF2-40B4-BE49-F238E27FC236}">
                <a16:creationId xmlns:a16="http://schemas.microsoft.com/office/drawing/2014/main" xmlns="" id="{09A805F2-E9EF-7EE3-F9AF-1BF316D3838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latin typeface="Avenir Next LT Pro" panose="020B0504020202020204" pitchFamily="34" charset="0"/>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CF74FCE1-D52E-C90A-0B29-E190FFC63388}"/>
              </a:ext>
            </a:extLst>
          </p:cNvPr>
          <p:cNvSpPr>
            <a:spLocks noGrp="1"/>
          </p:cNvSpPr>
          <p:nvPr>
            <p:ph type="dt" sz="half" idx="10"/>
          </p:nvPr>
        </p:nvSpPr>
        <p:spPr/>
        <p:txBody>
          <a:bodyPr/>
          <a:lstStyle>
            <a:lvl1pPr>
              <a:defRPr>
                <a:latin typeface="Avenir Next LT Pro" panose="020B0504020202020204" pitchFamily="34" charset="0"/>
              </a:defRPr>
            </a:lvl1pPr>
          </a:lstStyle>
          <a:p>
            <a:fld id="{88D5127B-6F5C-4D64-B08E-1D0E86344681}" type="datetimeFigureOut">
              <a:rPr lang="en-US" smtClean="0"/>
              <a:pPr/>
              <a:t>6/12/2025</a:t>
            </a:fld>
            <a:endParaRPr lang="en-US"/>
          </a:p>
        </p:txBody>
      </p:sp>
      <p:sp>
        <p:nvSpPr>
          <p:cNvPr id="5" name="Footer Placeholder 4">
            <a:extLst>
              <a:ext uri="{FF2B5EF4-FFF2-40B4-BE49-F238E27FC236}">
                <a16:creationId xmlns:a16="http://schemas.microsoft.com/office/drawing/2014/main" xmlns="" id="{D0EAFEEC-B9A4-F399-3DB1-9502C50DF393}"/>
              </a:ext>
            </a:extLst>
          </p:cNvPr>
          <p:cNvSpPr>
            <a:spLocks noGrp="1"/>
          </p:cNvSpPr>
          <p:nvPr>
            <p:ph type="ftr" sz="quarter" idx="11"/>
          </p:nvPr>
        </p:nvSpPr>
        <p:spPr/>
        <p:txBody>
          <a:bodyPr/>
          <a:lstStyle>
            <a:lvl1pPr>
              <a:defRPr>
                <a:latin typeface="Avenir Next LT Pro" panose="020B0504020202020204" pitchFamily="34" charset="0"/>
              </a:defRPr>
            </a:lvl1pPr>
          </a:lstStyle>
          <a:p>
            <a:endParaRPr lang="en-US"/>
          </a:p>
        </p:txBody>
      </p:sp>
      <p:sp>
        <p:nvSpPr>
          <p:cNvPr id="6" name="Slide Number Placeholder 5">
            <a:extLst>
              <a:ext uri="{FF2B5EF4-FFF2-40B4-BE49-F238E27FC236}">
                <a16:creationId xmlns:a16="http://schemas.microsoft.com/office/drawing/2014/main" xmlns="" id="{66B53228-A44A-3BA9-8B1E-029E3EBC316A}"/>
              </a:ext>
            </a:extLst>
          </p:cNvPr>
          <p:cNvSpPr>
            <a:spLocks noGrp="1"/>
          </p:cNvSpPr>
          <p:nvPr>
            <p:ph type="sldNum" sz="quarter" idx="12"/>
          </p:nvPr>
        </p:nvSpPr>
        <p:spPr/>
        <p:txBody>
          <a:bodyPr/>
          <a:lstStyle>
            <a:lvl1pPr>
              <a:defRPr>
                <a:latin typeface="Avenir Next LT Pro" panose="020B0504020202020204" pitchFamily="34" charset="0"/>
              </a:defRPr>
            </a:lvl1pPr>
          </a:lstStyle>
          <a:p>
            <a:fld id="{49739B69-B6AB-4F6B-840B-AE603869CFE3}" type="slidenum">
              <a:rPr lang="en-US" smtClean="0"/>
              <a:pPr/>
              <a:t>‹#›</a:t>
            </a:fld>
            <a:endParaRPr lang="en-US"/>
          </a:p>
        </p:txBody>
      </p:sp>
    </p:spTree>
    <p:extLst>
      <p:ext uri="{BB962C8B-B14F-4D97-AF65-F5344CB8AC3E}">
        <p14:creationId xmlns:p14="http://schemas.microsoft.com/office/powerpoint/2010/main" val="23061272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7E6ED3F-0930-1E11-105F-018E1E230DB0}"/>
              </a:ext>
            </a:extLst>
          </p:cNvPr>
          <p:cNvSpPr>
            <a:spLocks noGrp="1"/>
          </p:cNvSpPr>
          <p:nvPr>
            <p:ph type="title"/>
          </p:nvPr>
        </p:nvSpPr>
        <p:spPr/>
        <p:txBody>
          <a:bodyPr/>
          <a:lstStyle>
            <a:lvl1pPr>
              <a:defRPr>
                <a:latin typeface="Avenir Next LT Pro" panose="020B05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xmlns="" id="{0B57D5DC-998C-2E79-1588-634C1FAA7111}"/>
              </a:ext>
            </a:extLst>
          </p:cNvPr>
          <p:cNvSpPr>
            <a:spLocks noGrp="1"/>
          </p:cNvSpPr>
          <p:nvPr>
            <p:ph sz="half" idx="1"/>
          </p:nvPr>
        </p:nvSpPr>
        <p:spPr>
          <a:xfrm>
            <a:off x="838200" y="1825625"/>
            <a:ext cx="5181600" cy="4351338"/>
          </a:xfrm>
        </p:spPr>
        <p:txBody>
          <a:bodyPr/>
          <a:lstStyle>
            <a:lvl1pPr>
              <a:defRPr>
                <a:latin typeface="Avenir Next LT Pro" panose="020B0504020202020204" pitchFamily="34" charset="0"/>
              </a:defRPr>
            </a:lvl1pPr>
            <a:lvl2pPr>
              <a:defRPr>
                <a:latin typeface="Avenir Next LT Pro" panose="020B0504020202020204" pitchFamily="34" charset="0"/>
              </a:defRPr>
            </a:lvl2pPr>
            <a:lvl3pPr>
              <a:defRPr>
                <a:latin typeface="Avenir Next LT Pro" panose="020B0504020202020204" pitchFamily="34" charset="0"/>
              </a:defRPr>
            </a:lvl3pPr>
            <a:lvl4pPr>
              <a:defRPr>
                <a:latin typeface="Avenir Next LT Pro" panose="020B0504020202020204" pitchFamily="34" charset="0"/>
              </a:defRPr>
            </a:lvl4pPr>
            <a:lvl5pPr>
              <a:defRPr>
                <a:latin typeface="Avenir Next LT Pro" panose="020B05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6541256F-C4C0-A776-9422-36169FFFF594}"/>
              </a:ext>
            </a:extLst>
          </p:cNvPr>
          <p:cNvSpPr>
            <a:spLocks noGrp="1"/>
          </p:cNvSpPr>
          <p:nvPr>
            <p:ph sz="half" idx="2"/>
          </p:nvPr>
        </p:nvSpPr>
        <p:spPr>
          <a:xfrm>
            <a:off x="6172200" y="1825625"/>
            <a:ext cx="5181600" cy="4351338"/>
          </a:xfrm>
        </p:spPr>
        <p:txBody>
          <a:bodyPr/>
          <a:lstStyle>
            <a:lvl1pPr>
              <a:defRPr>
                <a:latin typeface="Avenir Next LT Pro" panose="020B0504020202020204" pitchFamily="34" charset="0"/>
              </a:defRPr>
            </a:lvl1pPr>
            <a:lvl2pPr>
              <a:defRPr>
                <a:latin typeface="Avenir Next LT Pro" panose="020B0504020202020204" pitchFamily="34" charset="0"/>
              </a:defRPr>
            </a:lvl2pPr>
            <a:lvl3pPr>
              <a:defRPr>
                <a:latin typeface="Avenir Next LT Pro" panose="020B0504020202020204" pitchFamily="34" charset="0"/>
              </a:defRPr>
            </a:lvl3pPr>
            <a:lvl4pPr>
              <a:defRPr>
                <a:latin typeface="Avenir Next LT Pro" panose="020B0504020202020204" pitchFamily="34" charset="0"/>
              </a:defRPr>
            </a:lvl4pPr>
            <a:lvl5pPr>
              <a:defRPr>
                <a:latin typeface="Avenir Next LT Pro" panose="020B05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47EF7B14-24AE-F491-2401-4D60EBBBD1C6}"/>
              </a:ext>
            </a:extLst>
          </p:cNvPr>
          <p:cNvSpPr>
            <a:spLocks noGrp="1"/>
          </p:cNvSpPr>
          <p:nvPr>
            <p:ph type="dt" sz="half" idx="10"/>
          </p:nvPr>
        </p:nvSpPr>
        <p:spPr/>
        <p:txBody>
          <a:bodyPr/>
          <a:lstStyle>
            <a:lvl1pPr>
              <a:defRPr>
                <a:latin typeface="Avenir Next LT Pro" panose="020B0504020202020204" pitchFamily="34" charset="0"/>
              </a:defRPr>
            </a:lvl1pPr>
          </a:lstStyle>
          <a:p>
            <a:fld id="{88D5127B-6F5C-4D64-B08E-1D0E86344681}" type="datetimeFigureOut">
              <a:rPr lang="en-US" smtClean="0"/>
              <a:pPr/>
              <a:t>6/12/2025</a:t>
            </a:fld>
            <a:endParaRPr lang="en-US"/>
          </a:p>
        </p:txBody>
      </p:sp>
      <p:sp>
        <p:nvSpPr>
          <p:cNvPr id="6" name="Footer Placeholder 5">
            <a:extLst>
              <a:ext uri="{FF2B5EF4-FFF2-40B4-BE49-F238E27FC236}">
                <a16:creationId xmlns:a16="http://schemas.microsoft.com/office/drawing/2014/main" xmlns="" id="{08182943-9998-C878-E4B4-BCCED4C2BE96}"/>
              </a:ext>
            </a:extLst>
          </p:cNvPr>
          <p:cNvSpPr>
            <a:spLocks noGrp="1"/>
          </p:cNvSpPr>
          <p:nvPr>
            <p:ph type="ftr" sz="quarter" idx="11"/>
          </p:nvPr>
        </p:nvSpPr>
        <p:spPr/>
        <p:txBody>
          <a:bodyPr/>
          <a:lstStyle>
            <a:lvl1pPr>
              <a:defRPr>
                <a:latin typeface="Avenir Next LT Pro" panose="020B0504020202020204" pitchFamily="34" charset="0"/>
              </a:defRPr>
            </a:lvl1pPr>
          </a:lstStyle>
          <a:p>
            <a:endParaRPr lang="en-US"/>
          </a:p>
        </p:txBody>
      </p:sp>
      <p:sp>
        <p:nvSpPr>
          <p:cNvPr id="7" name="Slide Number Placeholder 6">
            <a:extLst>
              <a:ext uri="{FF2B5EF4-FFF2-40B4-BE49-F238E27FC236}">
                <a16:creationId xmlns:a16="http://schemas.microsoft.com/office/drawing/2014/main" xmlns="" id="{3ADA3298-91BC-89AC-906C-1C46FA1CEF88}"/>
              </a:ext>
            </a:extLst>
          </p:cNvPr>
          <p:cNvSpPr>
            <a:spLocks noGrp="1"/>
          </p:cNvSpPr>
          <p:nvPr>
            <p:ph type="sldNum" sz="quarter" idx="12"/>
          </p:nvPr>
        </p:nvSpPr>
        <p:spPr/>
        <p:txBody>
          <a:bodyPr/>
          <a:lstStyle>
            <a:lvl1pPr>
              <a:defRPr>
                <a:latin typeface="Avenir Next LT Pro" panose="020B0504020202020204" pitchFamily="34" charset="0"/>
              </a:defRPr>
            </a:lvl1pPr>
          </a:lstStyle>
          <a:p>
            <a:fld id="{49739B69-B6AB-4F6B-840B-AE603869CFE3}" type="slidenum">
              <a:rPr lang="en-US" smtClean="0"/>
              <a:pPr/>
              <a:t>‹#›</a:t>
            </a:fld>
            <a:endParaRPr lang="en-US"/>
          </a:p>
        </p:txBody>
      </p:sp>
    </p:spTree>
    <p:extLst>
      <p:ext uri="{BB962C8B-B14F-4D97-AF65-F5344CB8AC3E}">
        <p14:creationId xmlns:p14="http://schemas.microsoft.com/office/powerpoint/2010/main" val="28629224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2161517-31BB-613A-3E31-DAC10B795578}"/>
              </a:ext>
            </a:extLst>
          </p:cNvPr>
          <p:cNvSpPr>
            <a:spLocks noGrp="1"/>
          </p:cNvSpPr>
          <p:nvPr>
            <p:ph type="title"/>
          </p:nvPr>
        </p:nvSpPr>
        <p:spPr>
          <a:xfrm>
            <a:off x="839788" y="365125"/>
            <a:ext cx="10515600" cy="1325563"/>
          </a:xfrm>
        </p:spPr>
        <p:txBody>
          <a:bodyPr/>
          <a:lstStyle>
            <a:lvl1pPr>
              <a:defRPr>
                <a:latin typeface="Avenir Next LT Pro" panose="020B0504020202020204"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xmlns="" id="{46BAD3B4-9DFA-882D-A318-7D7647F6BEF4}"/>
              </a:ext>
            </a:extLst>
          </p:cNvPr>
          <p:cNvSpPr>
            <a:spLocks noGrp="1"/>
          </p:cNvSpPr>
          <p:nvPr>
            <p:ph type="body" idx="1"/>
          </p:nvPr>
        </p:nvSpPr>
        <p:spPr>
          <a:xfrm>
            <a:off x="839788" y="1681163"/>
            <a:ext cx="5157787" cy="823912"/>
          </a:xfrm>
        </p:spPr>
        <p:txBody>
          <a:bodyPr anchor="b"/>
          <a:lstStyle>
            <a:lvl1pPr marL="0" indent="0">
              <a:buNone/>
              <a:defRPr sz="2400" b="1">
                <a:latin typeface="Avenir Next LT Pro" panose="020B05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687F70C9-E5A1-FE1B-F835-BF6236330D42}"/>
              </a:ext>
            </a:extLst>
          </p:cNvPr>
          <p:cNvSpPr>
            <a:spLocks noGrp="1"/>
          </p:cNvSpPr>
          <p:nvPr>
            <p:ph sz="half" idx="2"/>
          </p:nvPr>
        </p:nvSpPr>
        <p:spPr>
          <a:xfrm>
            <a:off x="839788" y="2505075"/>
            <a:ext cx="5157787" cy="3684588"/>
          </a:xfrm>
        </p:spPr>
        <p:txBody>
          <a:bodyPr/>
          <a:lstStyle>
            <a:lvl1pPr>
              <a:defRPr>
                <a:latin typeface="Avenir Next LT Pro" panose="020B0504020202020204" pitchFamily="34" charset="0"/>
              </a:defRPr>
            </a:lvl1pPr>
            <a:lvl2pPr>
              <a:defRPr>
                <a:latin typeface="Avenir Next LT Pro" panose="020B0504020202020204" pitchFamily="34" charset="0"/>
              </a:defRPr>
            </a:lvl2pPr>
            <a:lvl3pPr>
              <a:defRPr>
                <a:latin typeface="Avenir Next LT Pro" panose="020B0504020202020204" pitchFamily="34" charset="0"/>
              </a:defRPr>
            </a:lvl3pPr>
            <a:lvl4pPr>
              <a:defRPr>
                <a:latin typeface="Avenir Next LT Pro" panose="020B0504020202020204" pitchFamily="34" charset="0"/>
              </a:defRPr>
            </a:lvl4pPr>
            <a:lvl5pPr>
              <a:defRPr>
                <a:latin typeface="Avenir Next LT Pro" panose="020B05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xmlns="" id="{D318BA70-A437-CB99-AA0A-866B3AB9C309}"/>
              </a:ext>
            </a:extLst>
          </p:cNvPr>
          <p:cNvSpPr>
            <a:spLocks noGrp="1"/>
          </p:cNvSpPr>
          <p:nvPr>
            <p:ph type="body" sz="quarter" idx="3"/>
          </p:nvPr>
        </p:nvSpPr>
        <p:spPr>
          <a:xfrm>
            <a:off x="6172200" y="1681163"/>
            <a:ext cx="5183188" cy="823912"/>
          </a:xfrm>
        </p:spPr>
        <p:txBody>
          <a:bodyPr anchor="b"/>
          <a:lstStyle>
            <a:lvl1pPr marL="0" indent="0">
              <a:buNone/>
              <a:defRPr sz="2400" b="1">
                <a:latin typeface="Avenir Next LT Pro" panose="020B05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A5A188E9-0C5E-0458-2CD6-DD6ACB58BA72}"/>
              </a:ext>
            </a:extLst>
          </p:cNvPr>
          <p:cNvSpPr>
            <a:spLocks noGrp="1"/>
          </p:cNvSpPr>
          <p:nvPr>
            <p:ph sz="quarter" idx="4"/>
          </p:nvPr>
        </p:nvSpPr>
        <p:spPr>
          <a:xfrm>
            <a:off x="6172200" y="2505075"/>
            <a:ext cx="5183188" cy="3684588"/>
          </a:xfrm>
        </p:spPr>
        <p:txBody>
          <a:bodyPr/>
          <a:lstStyle>
            <a:lvl1pPr>
              <a:defRPr>
                <a:latin typeface="Avenir Next LT Pro" panose="020B0504020202020204" pitchFamily="34" charset="0"/>
              </a:defRPr>
            </a:lvl1pPr>
            <a:lvl2pPr>
              <a:defRPr>
                <a:latin typeface="Avenir Next LT Pro" panose="020B0504020202020204" pitchFamily="34" charset="0"/>
              </a:defRPr>
            </a:lvl2pPr>
            <a:lvl3pPr>
              <a:defRPr>
                <a:latin typeface="Avenir Next LT Pro" panose="020B0504020202020204" pitchFamily="34" charset="0"/>
              </a:defRPr>
            </a:lvl3pPr>
            <a:lvl4pPr>
              <a:defRPr>
                <a:latin typeface="Avenir Next LT Pro" panose="020B0504020202020204" pitchFamily="34" charset="0"/>
              </a:defRPr>
            </a:lvl4pPr>
            <a:lvl5pPr>
              <a:defRPr>
                <a:latin typeface="Avenir Next LT Pro" panose="020B05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D70A7B3B-188E-0ADB-53F1-D7B30016B52F}"/>
              </a:ext>
            </a:extLst>
          </p:cNvPr>
          <p:cNvSpPr>
            <a:spLocks noGrp="1"/>
          </p:cNvSpPr>
          <p:nvPr>
            <p:ph type="dt" sz="half" idx="10"/>
          </p:nvPr>
        </p:nvSpPr>
        <p:spPr/>
        <p:txBody>
          <a:bodyPr/>
          <a:lstStyle>
            <a:lvl1pPr>
              <a:defRPr>
                <a:latin typeface="Avenir Next LT Pro" panose="020B0504020202020204" pitchFamily="34" charset="0"/>
              </a:defRPr>
            </a:lvl1pPr>
          </a:lstStyle>
          <a:p>
            <a:fld id="{88D5127B-6F5C-4D64-B08E-1D0E86344681}" type="datetimeFigureOut">
              <a:rPr lang="en-US" smtClean="0"/>
              <a:pPr/>
              <a:t>6/12/2025</a:t>
            </a:fld>
            <a:endParaRPr lang="en-US"/>
          </a:p>
        </p:txBody>
      </p:sp>
      <p:sp>
        <p:nvSpPr>
          <p:cNvPr id="8" name="Footer Placeholder 7">
            <a:extLst>
              <a:ext uri="{FF2B5EF4-FFF2-40B4-BE49-F238E27FC236}">
                <a16:creationId xmlns:a16="http://schemas.microsoft.com/office/drawing/2014/main" xmlns="" id="{B0DC9109-8BDB-E50A-250A-16F854B4744D}"/>
              </a:ext>
            </a:extLst>
          </p:cNvPr>
          <p:cNvSpPr>
            <a:spLocks noGrp="1"/>
          </p:cNvSpPr>
          <p:nvPr>
            <p:ph type="ftr" sz="quarter" idx="11"/>
          </p:nvPr>
        </p:nvSpPr>
        <p:spPr/>
        <p:txBody>
          <a:bodyPr/>
          <a:lstStyle>
            <a:lvl1pPr>
              <a:defRPr>
                <a:latin typeface="Avenir Next LT Pro" panose="020B0504020202020204" pitchFamily="34" charset="0"/>
              </a:defRPr>
            </a:lvl1pPr>
          </a:lstStyle>
          <a:p>
            <a:endParaRPr lang="en-US"/>
          </a:p>
        </p:txBody>
      </p:sp>
      <p:sp>
        <p:nvSpPr>
          <p:cNvPr id="9" name="Slide Number Placeholder 8">
            <a:extLst>
              <a:ext uri="{FF2B5EF4-FFF2-40B4-BE49-F238E27FC236}">
                <a16:creationId xmlns:a16="http://schemas.microsoft.com/office/drawing/2014/main" xmlns="" id="{DE682CD4-A4B4-5176-51C8-AC9AB6BA0328}"/>
              </a:ext>
            </a:extLst>
          </p:cNvPr>
          <p:cNvSpPr>
            <a:spLocks noGrp="1"/>
          </p:cNvSpPr>
          <p:nvPr>
            <p:ph type="sldNum" sz="quarter" idx="12"/>
          </p:nvPr>
        </p:nvSpPr>
        <p:spPr/>
        <p:txBody>
          <a:bodyPr/>
          <a:lstStyle>
            <a:lvl1pPr>
              <a:defRPr>
                <a:latin typeface="Avenir Next LT Pro" panose="020B0504020202020204" pitchFamily="34" charset="0"/>
              </a:defRPr>
            </a:lvl1pPr>
          </a:lstStyle>
          <a:p>
            <a:fld id="{49739B69-B6AB-4F6B-840B-AE603869CFE3}" type="slidenum">
              <a:rPr lang="en-US" smtClean="0"/>
              <a:pPr/>
              <a:t>‹#›</a:t>
            </a:fld>
            <a:endParaRPr lang="en-US"/>
          </a:p>
        </p:txBody>
      </p:sp>
    </p:spTree>
    <p:extLst>
      <p:ext uri="{BB962C8B-B14F-4D97-AF65-F5344CB8AC3E}">
        <p14:creationId xmlns:p14="http://schemas.microsoft.com/office/powerpoint/2010/main" val="9571472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DA6CAB-6735-D8DA-E51C-6F1B41B50DFA}"/>
              </a:ext>
            </a:extLst>
          </p:cNvPr>
          <p:cNvSpPr>
            <a:spLocks noGrp="1"/>
          </p:cNvSpPr>
          <p:nvPr>
            <p:ph type="title"/>
          </p:nvPr>
        </p:nvSpPr>
        <p:spPr/>
        <p:txBody>
          <a:bodyPr/>
          <a:lstStyle>
            <a:lvl1pPr>
              <a:defRPr>
                <a:latin typeface="Avenir Next LT Pro" panose="020B0504020202020204" pitchFamily="34" charset="0"/>
              </a:defRPr>
            </a:lvl1pPr>
          </a:lstStyle>
          <a:p>
            <a:r>
              <a:rPr lang="en-US"/>
              <a:t>Click to edit Master title style</a:t>
            </a:r>
          </a:p>
        </p:txBody>
      </p:sp>
      <p:sp>
        <p:nvSpPr>
          <p:cNvPr id="3" name="Date Placeholder 2">
            <a:extLst>
              <a:ext uri="{FF2B5EF4-FFF2-40B4-BE49-F238E27FC236}">
                <a16:creationId xmlns:a16="http://schemas.microsoft.com/office/drawing/2014/main" xmlns="" id="{396F9BF9-284C-718F-61DE-EEC4D2B35E7F}"/>
              </a:ext>
            </a:extLst>
          </p:cNvPr>
          <p:cNvSpPr>
            <a:spLocks noGrp="1"/>
          </p:cNvSpPr>
          <p:nvPr>
            <p:ph type="dt" sz="half" idx="10"/>
          </p:nvPr>
        </p:nvSpPr>
        <p:spPr/>
        <p:txBody>
          <a:bodyPr/>
          <a:lstStyle>
            <a:lvl1pPr>
              <a:defRPr>
                <a:latin typeface="Avenir Next LT Pro" panose="020B0504020202020204" pitchFamily="34" charset="0"/>
              </a:defRPr>
            </a:lvl1pPr>
          </a:lstStyle>
          <a:p>
            <a:fld id="{88D5127B-6F5C-4D64-B08E-1D0E86344681}" type="datetimeFigureOut">
              <a:rPr lang="en-US" smtClean="0"/>
              <a:pPr/>
              <a:t>6/12/2025</a:t>
            </a:fld>
            <a:endParaRPr lang="en-US"/>
          </a:p>
        </p:txBody>
      </p:sp>
      <p:sp>
        <p:nvSpPr>
          <p:cNvPr id="4" name="Footer Placeholder 3">
            <a:extLst>
              <a:ext uri="{FF2B5EF4-FFF2-40B4-BE49-F238E27FC236}">
                <a16:creationId xmlns:a16="http://schemas.microsoft.com/office/drawing/2014/main" xmlns="" id="{3E15246E-FFA6-CA76-EBB4-409F2AA2DF1F}"/>
              </a:ext>
            </a:extLst>
          </p:cNvPr>
          <p:cNvSpPr>
            <a:spLocks noGrp="1"/>
          </p:cNvSpPr>
          <p:nvPr>
            <p:ph type="ftr" sz="quarter" idx="11"/>
          </p:nvPr>
        </p:nvSpPr>
        <p:spPr/>
        <p:txBody>
          <a:bodyPr/>
          <a:lstStyle>
            <a:lvl1pPr>
              <a:defRPr>
                <a:latin typeface="Avenir Next LT Pro" panose="020B0504020202020204" pitchFamily="34" charset="0"/>
              </a:defRPr>
            </a:lvl1pPr>
          </a:lstStyle>
          <a:p>
            <a:endParaRPr lang="en-US"/>
          </a:p>
        </p:txBody>
      </p:sp>
      <p:sp>
        <p:nvSpPr>
          <p:cNvPr id="5" name="Slide Number Placeholder 4">
            <a:extLst>
              <a:ext uri="{FF2B5EF4-FFF2-40B4-BE49-F238E27FC236}">
                <a16:creationId xmlns:a16="http://schemas.microsoft.com/office/drawing/2014/main" xmlns="" id="{80AC4B7D-9465-CCCF-1B11-39C7BA2E60DC}"/>
              </a:ext>
            </a:extLst>
          </p:cNvPr>
          <p:cNvSpPr>
            <a:spLocks noGrp="1"/>
          </p:cNvSpPr>
          <p:nvPr>
            <p:ph type="sldNum" sz="quarter" idx="12"/>
          </p:nvPr>
        </p:nvSpPr>
        <p:spPr/>
        <p:txBody>
          <a:bodyPr/>
          <a:lstStyle>
            <a:lvl1pPr>
              <a:defRPr>
                <a:latin typeface="Avenir Next LT Pro" panose="020B0504020202020204" pitchFamily="34" charset="0"/>
              </a:defRPr>
            </a:lvl1pPr>
          </a:lstStyle>
          <a:p>
            <a:fld id="{49739B69-B6AB-4F6B-840B-AE603869CFE3}" type="slidenum">
              <a:rPr lang="en-US" smtClean="0"/>
              <a:pPr/>
              <a:t>‹#›</a:t>
            </a:fld>
            <a:endParaRPr lang="en-US"/>
          </a:p>
        </p:txBody>
      </p:sp>
    </p:spTree>
    <p:extLst>
      <p:ext uri="{BB962C8B-B14F-4D97-AF65-F5344CB8AC3E}">
        <p14:creationId xmlns:p14="http://schemas.microsoft.com/office/powerpoint/2010/main" val="388677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55338094-4ACA-EB65-2BF7-460FC00799EA}"/>
              </a:ext>
            </a:extLst>
          </p:cNvPr>
          <p:cNvSpPr>
            <a:spLocks noGrp="1"/>
          </p:cNvSpPr>
          <p:nvPr>
            <p:ph type="dt" sz="half" idx="10"/>
          </p:nvPr>
        </p:nvSpPr>
        <p:spPr/>
        <p:txBody>
          <a:bodyPr/>
          <a:lstStyle/>
          <a:p>
            <a:fld id="{88D5127B-6F5C-4D64-B08E-1D0E86344681}" type="datetimeFigureOut">
              <a:rPr lang="en-US" smtClean="0"/>
              <a:t>6/12/2025</a:t>
            </a:fld>
            <a:endParaRPr lang="en-US"/>
          </a:p>
        </p:txBody>
      </p:sp>
      <p:sp>
        <p:nvSpPr>
          <p:cNvPr id="3" name="Footer Placeholder 2">
            <a:extLst>
              <a:ext uri="{FF2B5EF4-FFF2-40B4-BE49-F238E27FC236}">
                <a16:creationId xmlns:a16="http://schemas.microsoft.com/office/drawing/2014/main" xmlns="" id="{F2A848DA-FAA5-B552-EB11-D653640E575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FC4D2ECE-8943-DF24-E3AB-4D7A0926D892}"/>
              </a:ext>
            </a:extLst>
          </p:cNvPr>
          <p:cNvSpPr>
            <a:spLocks noGrp="1"/>
          </p:cNvSpPr>
          <p:nvPr>
            <p:ph type="sldNum" sz="quarter" idx="12"/>
          </p:nvPr>
        </p:nvSpPr>
        <p:spPr/>
        <p:txBody>
          <a:bodyPr/>
          <a:lstStyle/>
          <a:p>
            <a:fld id="{49739B69-B6AB-4F6B-840B-AE603869CFE3}" type="slidenum">
              <a:rPr lang="en-US" smtClean="0"/>
              <a:t>‹#›</a:t>
            </a:fld>
            <a:endParaRPr lang="en-US"/>
          </a:p>
        </p:txBody>
      </p:sp>
    </p:spTree>
    <p:extLst>
      <p:ext uri="{BB962C8B-B14F-4D97-AF65-F5344CB8AC3E}">
        <p14:creationId xmlns:p14="http://schemas.microsoft.com/office/powerpoint/2010/main" val="2685593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1C87B6-3700-E968-6597-8D15BF5BB1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F606F2F6-7E54-FDA8-B099-7E40E64C32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3C0F5B0E-FECC-2691-F446-D2B846A3DA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A2ED3703-EBDB-6C49-93CF-F062050759AF}"/>
              </a:ext>
            </a:extLst>
          </p:cNvPr>
          <p:cNvSpPr>
            <a:spLocks noGrp="1"/>
          </p:cNvSpPr>
          <p:nvPr>
            <p:ph type="dt" sz="half" idx="10"/>
          </p:nvPr>
        </p:nvSpPr>
        <p:spPr/>
        <p:txBody>
          <a:bodyPr/>
          <a:lstStyle/>
          <a:p>
            <a:fld id="{88D5127B-6F5C-4D64-B08E-1D0E86344681}" type="datetimeFigureOut">
              <a:rPr lang="en-US" smtClean="0"/>
              <a:t>6/12/2025</a:t>
            </a:fld>
            <a:endParaRPr lang="en-US"/>
          </a:p>
        </p:txBody>
      </p:sp>
      <p:sp>
        <p:nvSpPr>
          <p:cNvPr id="6" name="Footer Placeholder 5">
            <a:extLst>
              <a:ext uri="{FF2B5EF4-FFF2-40B4-BE49-F238E27FC236}">
                <a16:creationId xmlns:a16="http://schemas.microsoft.com/office/drawing/2014/main" xmlns="" id="{458E3D5C-9986-28B2-9971-DDB83DF513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AB2322AA-73AD-DB0D-F294-8A978E507DF3}"/>
              </a:ext>
            </a:extLst>
          </p:cNvPr>
          <p:cNvSpPr>
            <a:spLocks noGrp="1"/>
          </p:cNvSpPr>
          <p:nvPr>
            <p:ph type="sldNum" sz="quarter" idx="12"/>
          </p:nvPr>
        </p:nvSpPr>
        <p:spPr/>
        <p:txBody>
          <a:bodyPr/>
          <a:lstStyle/>
          <a:p>
            <a:fld id="{49739B69-B6AB-4F6B-840B-AE603869CFE3}" type="slidenum">
              <a:rPr lang="en-US" smtClean="0"/>
              <a:t>‹#›</a:t>
            </a:fld>
            <a:endParaRPr lang="en-US"/>
          </a:p>
        </p:txBody>
      </p:sp>
    </p:spTree>
    <p:extLst>
      <p:ext uri="{BB962C8B-B14F-4D97-AF65-F5344CB8AC3E}">
        <p14:creationId xmlns:p14="http://schemas.microsoft.com/office/powerpoint/2010/main" val="1343305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DB36F853-6307-5EAF-2F32-E18D916B89A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xmlns="" id="{5D00F05A-8546-E774-0940-8CEF51980F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xmlns="" id="{E587DD2F-8B66-E5A6-A2D6-CEAB48C3ED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latin typeface="Avenir Next LT Pro" panose="020B0504020202020204" pitchFamily="34" charset="0"/>
              </a:defRPr>
            </a:lvl1pPr>
          </a:lstStyle>
          <a:p>
            <a:fld id="{88D5127B-6F5C-4D64-B08E-1D0E86344681}" type="datetimeFigureOut">
              <a:rPr lang="en-US" smtClean="0"/>
              <a:pPr/>
              <a:t>6/12/2025</a:t>
            </a:fld>
            <a:endParaRPr lang="en-US"/>
          </a:p>
        </p:txBody>
      </p:sp>
      <p:sp>
        <p:nvSpPr>
          <p:cNvPr id="5" name="Footer Placeholder 4">
            <a:extLst>
              <a:ext uri="{FF2B5EF4-FFF2-40B4-BE49-F238E27FC236}">
                <a16:creationId xmlns:a16="http://schemas.microsoft.com/office/drawing/2014/main" xmlns="" id="{7B13C403-6326-FD46-C9F6-4A259C81AE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latin typeface="Avenir Next LT Pro" panose="020B0504020202020204" pitchFamily="34" charset="0"/>
              </a:defRPr>
            </a:lvl1pPr>
          </a:lstStyle>
          <a:p>
            <a:endParaRPr lang="en-US"/>
          </a:p>
        </p:txBody>
      </p:sp>
      <p:sp>
        <p:nvSpPr>
          <p:cNvPr id="6" name="Slide Number Placeholder 5">
            <a:extLst>
              <a:ext uri="{FF2B5EF4-FFF2-40B4-BE49-F238E27FC236}">
                <a16:creationId xmlns:a16="http://schemas.microsoft.com/office/drawing/2014/main" xmlns="" id="{B2715AFA-B23C-EDF9-A9D1-7B38C06621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latin typeface="Avenir Next LT Pro" panose="020B0504020202020204" pitchFamily="34" charset="0"/>
              </a:defRPr>
            </a:lvl1pPr>
          </a:lstStyle>
          <a:p>
            <a:fld id="{49739B69-B6AB-4F6B-840B-AE603869CFE3}" type="slidenum">
              <a:rPr lang="en-US" smtClean="0"/>
              <a:pPr/>
              <a:t>‹#›</a:t>
            </a:fld>
            <a:endParaRPr lang="en-US"/>
          </a:p>
        </p:txBody>
      </p:sp>
    </p:spTree>
    <p:extLst>
      <p:ext uri="{BB962C8B-B14F-4D97-AF65-F5344CB8AC3E}">
        <p14:creationId xmlns:p14="http://schemas.microsoft.com/office/powerpoint/2010/main" val="32762141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1" r:id="rId13"/>
  </p:sldLayoutIdLst>
  <p:txStyles>
    <p:titleStyle>
      <a:lvl1pPr algn="l" defTabSz="914400" rtl="0" eaLnBrk="1" latinLnBrk="0" hangingPunct="1">
        <a:lnSpc>
          <a:spcPct val="90000"/>
        </a:lnSpc>
        <a:spcBef>
          <a:spcPct val="0"/>
        </a:spcBef>
        <a:buNone/>
        <a:defRPr sz="4400" kern="1200">
          <a:solidFill>
            <a:schemeClr val="bg1"/>
          </a:solidFill>
          <a:latin typeface="Avenir Next LT Pro" panose="020B0504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venir Next LT Pro" panose="020B05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venir Next LT Pro" panose="020B05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venir Next LT Pro" panose="020B05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4.sv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31.sv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hyperlink" Target="https://www.iarc.who.int/cancer-type/skin-cancer/" TargetMode="External"/><Relationship Id="rId2" Type="http://schemas.openxmlformats.org/officeDocument/2006/relationships/hyperlink" Target="https://www.mdpi.com/2227-9032/10/12/2481" TargetMode="External"/><Relationship Id="rId1" Type="http://schemas.openxmlformats.org/officeDocument/2006/relationships/slideLayout" Target="../slideLayouts/slideLayout3.xml"/><Relationship Id="rId5" Type="http://schemas.openxmlformats.org/officeDocument/2006/relationships/hyperlink" Target="https://www.ncbi.nlm.nih.gov/books/NBK441949/" TargetMode="External"/><Relationship Id="rId4" Type="http://schemas.openxmlformats.org/officeDocument/2006/relationships/hyperlink" Target="https://www.figma.com/"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7595030" y="2769969"/>
            <a:ext cx="7972101" cy="1286215"/>
            <a:chOff x="0" y="0"/>
            <a:chExt cx="3149472" cy="508135"/>
          </a:xfrm>
        </p:grpSpPr>
        <p:sp>
          <p:nvSpPr>
            <p:cNvPr id="3" name="Freeform 3"/>
            <p:cNvSpPr/>
            <p:nvPr/>
          </p:nvSpPr>
          <p:spPr>
            <a:xfrm>
              <a:off x="0" y="0"/>
              <a:ext cx="3149472" cy="508135"/>
            </a:xfrm>
            <a:custGeom>
              <a:avLst/>
              <a:gdLst/>
              <a:ahLst/>
              <a:cxnLst/>
              <a:rect l="l" t="t" r="r" b="b"/>
              <a:pathLst>
                <a:path w="3149472" h="508135">
                  <a:moveTo>
                    <a:pt x="0" y="0"/>
                  </a:moveTo>
                  <a:lnTo>
                    <a:pt x="3149472" y="0"/>
                  </a:lnTo>
                  <a:lnTo>
                    <a:pt x="3149472" y="508135"/>
                  </a:lnTo>
                  <a:lnTo>
                    <a:pt x="0" y="508135"/>
                  </a:lnTo>
                  <a:close/>
                </a:path>
              </a:pathLst>
            </a:custGeom>
            <a:solidFill>
              <a:srgbClr val="145DA0"/>
            </a:solidFill>
          </p:spPr>
          <p:txBody>
            <a:bodyPr/>
            <a:lstStyle/>
            <a:p>
              <a:endParaRPr lang="en-US" sz="1200"/>
            </a:p>
          </p:txBody>
        </p:sp>
        <p:sp>
          <p:nvSpPr>
            <p:cNvPr id="4" name="TextBox 4"/>
            <p:cNvSpPr txBox="1"/>
            <p:nvPr/>
          </p:nvSpPr>
          <p:spPr>
            <a:xfrm>
              <a:off x="0" y="-28575"/>
              <a:ext cx="3149472" cy="536710"/>
            </a:xfrm>
            <a:prstGeom prst="rect">
              <a:avLst/>
            </a:prstGeom>
          </p:spPr>
          <p:txBody>
            <a:bodyPr lIns="33867" tIns="33867" rIns="33867" bIns="33867" rtlCol="0" anchor="ctr"/>
            <a:lstStyle/>
            <a:p>
              <a:pPr algn="ctr">
                <a:lnSpc>
                  <a:spcPts val="1727"/>
                </a:lnSpc>
              </a:pPr>
              <a:endParaRPr sz="1200"/>
            </a:p>
          </p:txBody>
        </p:sp>
      </p:grpSp>
      <p:sp>
        <p:nvSpPr>
          <p:cNvPr id="5" name="Freeform 5"/>
          <p:cNvSpPr/>
          <p:nvPr/>
        </p:nvSpPr>
        <p:spPr>
          <a:xfrm>
            <a:off x="7472638" y="-674098"/>
            <a:ext cx="1765167" cy="1765167"/>
          </a:xfrm>
          <a:custGeom>
            <a:avLst/>
            <a:gdLst/>
            <a:ahLst/>
            <a:cxnLst/>
            <a:rect l="l" t="t" r="r" b="b"/>
            <a:pathLst>
              <a:path w="2647750" h="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sz="1200"/>
          </a:p>
        </p:txBody>
      </p:sp>
      <p:sp>
        <p:nvSpPr>
          <p:cNvPr id="8" name="Freeform 8"/>
          <p:cNvSpPr/>
          <p:nvPr/>
        </p:nvSpPr>
        <p:spPr>
          <a:xfrm>
            <a:off x="-196784" y="5753671"/>
            <a:ext cx="1765167" cy="1765167"/>
          </a:xfrm>
          <a:custGeom>
            <a:avLst/>
            <a:gdLst/>
            <a:ahLst/>
            <a:cxnLst/>
            <a:rect l="l" t="t" r="r" b="b"/>
            <a:pathLst>
              <a:path w="2647750" h="2647750">
                <a:moveTo>
                  <a:pt x="0" y="0"/>
                </a:moveTo>
                <a:lnTo>
                  <a:pt x="2647750" y="0"/>
                </a:lnTo>
                <a:lnTo>
                  <a:pt x="2647750" y="2647751"/>
                </a:lnTo>
                <a:lnTo>
                  <a:pt x="0" y="264775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sz="1200"/>
          </a:p>
        </p:txBody>
      </p:sp>
      <p:grpSp>
        <p:nvGrpSpPr>
          <p:cNvPr id="9" name="Group 9"/>
          <p:cNvGrpSpPr/>
          <p:nvPr/>
        </p:nvGrpSpPr>
        <p:grpSpPr>
          <a:xfrm>
            <a:off x="870252" y="1091069"/>
            <a:ext cx="6205715" cy="2800197"/>
            <a:chOff x="0" y="-9525"/>
            <a:chExt cx="12411430" cy="5600392"/>
          </a:xfrm>
        </p:grpSpPr>
        <p:sp>
          <p:nvSpPr>
            <p:cNvPr id="10" name="TextBox 10"/>
            <p:cNvSpPr txBox="1"/>
            <p:nvPr/>
          </p:nvSpPr>
          <p:spPr>
            <a:xfrm>
              <a:off x="0" y="-9525"/>
              <a:ext cx="10093670" cy="3077765"/>
            </a:xfrm>
            <a:prstGeom prst="rect">
              <a:avLst/>
            </a:prstGeom>
          </p:spPr>
          <p:txBody>
            <a:bodyPr lIns="0" tIns="0" rIns="0" bIns="0" rtlCol="0" anchor="t">
              <a:spAutoFit/>
            </a:bodyPr>
            <a:lstStyle/>
            <a:p>
              <a:pPr>
                <a:lnSpc>
                  <a:spcPts val="6009"/>
                </a:lnSpc>
              </a:pPr>
              <a:r>
                <a:rPr lang="en-US" sz="5008" b="1" dirty="0">
                  <a:solidFill>
                    <a:srgbClr val="FFFBFB"/>
                  </a:solidFill>
                  <a:latin typeface="Avenir Next LT Pro" panose="020B0504020202020204" pitchFamily="34" charset="0"/>
                </a:rPr>
                <a:t>SKIN CANCER DETECTION</a:t>
              </a:r>
            </a:p>
          </p:txBody>
        </p:sp>
        <p:sp>
          <p:nvSpPr>
            <p:cNvPr id="11" name="TextBox 11"/>
            <p:cNvSpPr txBox="1"/>
            <p:nvPr/>
          </p:nvSpPr>
          <p:spPr>
            <a:xfrm>
              <a:off x="0" y="3071332"/>
              <a:ext cx="12411430" cy="2519535"/>
            </a:xfrm>
            <a:prstGeom prst="rect">
              <a:avLst/>
            </a:prstGeom>
          </p:spPr>
          <p:txBody>
            <a:bodyPr wrap="square" lIns="0" tIns="0" rIns="0" bIns="0" rtlCol="0" anchor="t">
              <a:spAutoFit/>
            </a:bodyPr>
            <a:lstStyle/>
            <a:p>
              <a:pPr>
                <a:lnSpc>
                  <a:spcPts val="5053"/>
                </a:lnSpc>
              </a:pPr>
              <a:r>
                <a:rPr lang="en-US" sz="4211" b="1" dirty="0">
                  <a:solidFill>
                    <a:srgbClr val="56AEFF"/>
                  </a:solidFill>
                  <a:latin typeface="Avenir Next LT Pro" panose="020B0504020202020204" pitchFamily="34" charset="0"/>
                </a:rPr>
                <a:t>WITH MACHINE LEARNING</a:t>
              </a:r>
            </a:p>
            <a:p>
              <a:pPr>
                <a:lnSpc>
                  <a:spcPts val="5053"/>
                </a:lnSpc>
              </a:pPr>
              <a:r>
                <a:rPr lang="en-US" sz="4211" b="1" dirty="0">
                  <a:solidFill>
                    <a:srgbClr val="56AEFF"/>
                  </a:solidFill>
                  <a:latin typeface="Avenir Next LT Pro" panose="020B0504020202020204" pitchFamily="34" charset="0"/>
                </a:rPr>
                <a:t>(DERM GUARD)</a:t>
              </a:r>
            </a:p>
          </p:txBody>
        </p:sp>
      </p:grpSp>
      <p:sp>
        <p:nvSpPr>
          <p:cNvPr id="16" name="TextBox 15">
            <a:extLst>
              <a:ext uri="{FF2B5EF4-FFF2-40B4-BE49-F238E27FC236}">
                <a16:creationId xmlns:a16="http://schemas.microsoft.com/office/drawing/2014/main" xmlns="" id="{43F911DF-F415-C73A-B7F0-7F2B58D353F4}"/>
              </a:ext>
            </a:extLst>
          </p:cNvPr>
          <p:cNvSpPr txBox="1"/>
          <p:nvPr/>
        </p:nvSpPr>
        <p:spPr>
          <a:xfrm>
            <a:off x="949160" y="5153506"/>
            <a:ext cx="4895386" cy="1200329"/>
          </a:xfrm>
          <a:prstGeom prst="rect">
            <a:avLst/>
          </a:prstGeom>
          <a:noFill/>
        </p:spPr>
        <p:txBody>
          <a:bodyPr wrap="square" rtlCol="0">
            <a:spAutoFit/>
          </a:bodyPr>
          <a:lstStyle/>
          <a:p>
            <a:pPr algn="ctr"/>
            <a:r>
              <a:rPr lang="en-US" sz="2400" dirty="0">
                <a:solidFill>
                  <a:schemeClr val="bg1"/>
                </a:solidFill>
                <a:latin typeface="Avenir Next LT Pro" panose="020B0504020202020204" pitchFamily="34" charset="0"/>
              </a:rPr>
              <a:t>Under Supervision of:</a:t>
            </a:r>
          </a:p>
          <a:p>
            <a:pPr algn="ctr"/>
            <a:r>
              <a:rPr lang="en-US" sz="2400" dirty="0">
                <a:solidFill>
                  <a:schemeClr val="bg1"/>
                </a:solidFill>
                <a:latin typeface="Avenir Next LT Pro" panose="020B0504020202020204" pitchFamily="34" charset="0"/>
              </a:rPr>
              <a:t>Dr. </a:t>
            </a:r>
            <a:r>
              <a:rPr lang="en-US" sz="2400" dirty="0" err="1">
                <a:solidFill>
                  <a:schemeClr val="bg1"/>
                </a:solidFill>
                <a:latin typeface="Avenir Next LT Pro" panose="020B0504020202020204" pitchFamily="34" charset="0"/>
              </a:rPr>
              <a:t>Alaa</a:t>
            </a:r>
            <a:r>
              <a:rPr lang="en-US" sz="2400" dirty="0">
                <a:solidFill>
                  <a:schemeClr val="bg1"/>
                </a:solidFill>
                <a:latin typeface="Avenir Next LT Pro" panose="020B0504020202020204" pitchFamily="34" charset="0"/>
              </a:rPr>
              <a:t> </a:t>
            </a:r>
            <a:r>
              <a:rPr lang="en-US" sz="2400" dirty="0" err="1">
                <a:solidFill>
                  <a:schemeClr val="bg1"/>
                </a:solidFill>
                <a:latin typeface="Avenir Next LT Pro" panose="020B0504020202020204" pitchFamily="34" charset="0"/>
              </a:rPr>
              <a:t>Zaki</a:t>
            </a:r>
            <a:endParaRPr lang="en-US" sz="2400" dirty="0">
              <a:solidFill>
                <a:schemeClr val="bg1"/>
              </a:solidFill>
              <a:latin typeface="Avenir Next LT Pro" panose="020B0504020202020204" pitchFamily="34" charset="0"/>
            </a:endParaRPr>
          </a:p>
          <a:p>
            <a:pPr algn="ctr"/>
            <a:r>
              <a:rPr lang="en-US" sz="2400" dirty="0">
                <a:solidFill>
                  <a:schemeClr val="bg1"/>
                </a:solidFill>
                <a:latin typeface="Avenir Next LT Pro" panose="020B0504020202020204" pitchFamily="34" charset="0"/>
              </a:rPr>
              <a:t>Dr. Rehab </a:t>
            </a:r>
            <a:r>
              <a:rPr lang="en-US" sz="2400" dirty="0" err="1">
                <a:solidFill>
                  <a:schemeClr val="bg1"/>
                </a:solidFill>
                <a:latin typeface="Avenir Next LT Pro" panose="020B0504020202020204" pitchFamily="34" charset="0"/>
              </a:rPr>
              <a:t>Galal</a:t>
            </a:r>
            <a:endParaRPr lang="en-US" sz="2400" dirty="0">
              <a:solidFill>
                <a:schemeClr val="bg1"/>
              </a:solidFill>
              <a:latin typeface="Avenir Next LT Pro" panose="020B0504020202020204" pitchFamily="34" charset="0"/>
            </a:endParaRPr>
          </a:p>
        </p:txBody>
      </p:sp>
      <p:pic>
        <p:nvPicPr>
          <p:cNvPr id="6" name="Picture 5"/>
          <p:cNvPicPr>
            <a:picLocks noChangeAspect="1"/>
          </p:cNvPicPr>
          <p:nvPr/>
        </p:nvPicPr>
        <p:blipFill>
          <a:blip r:embed="rId4"/>
          <a:stretch>
            <a:fillRect/>
          </a:stretch>
        </p:blipFill>
        <p:spPr>
          <a:xfrm>
            <a:off x="7148296" y="1483758"/>
            <a:ext cx="4129303" cy="412930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2.1 Modeling Strategy</a:t>
            </a:r>
            <a:br>
              <a:rPr lang="en-US" dirty="0"/>
            </a:br>
            <a:endParaRPr lang="en-US" dirty="0"/>
          </a:p>
        </p:txBody>
      </p:sp>
      <p:sp>
        <p:nvSpPr>
          <p:cNvPr id="3" name="Content Placeholder 2"/>
          <p:cNvSpPr>
            <a:spLocks noGrp="1"/>
          </p:cNvSpPr>
          <p:nvPr>
            <p:ph idx="1"/>
          </p:nvPr>
        </p:nvSpPr>
        <p:spPr>
          <a:xfrm>
            <a:off x="237563" y="1771835"/>
            <a:ext cx="5930155" cy="4879975"/>
          </a:xfrm>
        </p:spPr>
        <p:txBody>
          <a:bodyPr>
            <a:normAutofit/>
          </a:bodyPr>
          <a:lstStyle/>
          <a:p>
            <a:pPr marL="0" indent="0">
              <a:buNone/>
            </a:pPr>
            <a:r>
              <a:rPr lang="en-US" sz="3600" dirty="0"/>
              <a:t>We used a chain of </a:t>
            </a:r>
            <a:r>
              <a:rPr lang="en-US" sz="3600" dirty="0" smtClean="0"/>
              <a:t>One deep </a:t>
            </a:r>
            <a:r>
              <a:rPr lang="en-US" sz="3600" dirty="0"/>
              <a:t>learning models.</a:t>
            </a:r>
          </a:p>
          <a:p>
            <a:pPr marL="0" indent="0" algn="ctr">
              <a:buNone/>
            </a:pPr>
            <a:endParaRPr lang="en-US" b="1" dirty="0"/>
          </a:p>
          <a:p>
            <a:pPr marL="0" indent="0" algn="ctr">
              <a:buNone/>
            </a:pPr>
            <a:endParaRPr lang="en-US" b="1" smtClean="0"/>
          </a:p>
          <a:p>
            <a:pPr marL="0" indent="0" algn="ctr">
              <a:buNone/>
            </a:pPr>
            <a:r>
              <a:rPr lang="en-US" b="1" smtClean="0"/>
              <a:t>Model-</a:t>
            </a:r>
            <a:r>
              <a:rPr lang="en-US" dirty="0" smtClean="0"/>
              <a:t>:</a:t>
            </a:r>
            <a:r>
              <a:rPr lang="en-US" b="1" dirty="0" smtClean="0"/>
              <a:t> </a:t>
            </a:r>
            <a:r>
              <a:rPr lang="en-US" dirty="0"/>
              <a:t>Deals with images coming from a dermascope.</a:t>
            </a:r>
          </a:p>
          <a:p>
            <a:endParaRPr lang="en-US" dirty="0"/>
          </a:p>
        </p:txBody>
      </p:sp>
      <p:pic>
        <p:nvPicPr>
          <p:cNvPr id="6" name="Picture 5"/>
          <p:cNvPicPr>
            <a:picLocks noChangeAspect="1"/>
          </p:cNvPicPr>
          <p:nvPr/>
        </p:nvPicPr>
        <p:blipFill>
          <a:blip r:embed="rId2"/>
          <a:stretch>
            <a:fillRect/>
          </a:stretch>
        </p:blipFill>
        <p:spPr>
          <a:xfrm>
            <a:off x="6322994" y="1285671"/>
            <a:ext cx="3956647" cy="5236918"/>
          </a:xfrm>
          <a:prstGeom prst="rect">
            <a:avLst/>
          </a:prstGeom>
        </p:spPr>
      </p:pic>
      <p:sp>
        <p:nvSpPr>
          <p:cNvPr id="5" name="Rectangle 4"/>
          <p:cNvSpPr/>
          <p:nvPr/>
        </p:nvSpPr>
        <p:spPr>
          <a:xfrm>
            <a:off x="7351060" y="3496236"/>
            <a:ext cx="1730188" cy="643869"/>
          </a:xfrm>
          <a:prstGeom prst="rect">
            <a:avLst/>
          </a:prstGeom>
          <a:solidFill>
            <a:srgbClr val="0070C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500" b="1" dirty="0">
                <a:solidFill>
                  <a:schemeClr val="bg1"/>
                </a:solidFill>
              </a:rPr>
              <a:t>Dermascope image model</a:t>
            </a:r>
          </a:p>
        </p:txBody>
      </p:sp>
      <p:sp useBgFill="1">
        <p:nvSpPr>
          <p:cNvPr id="4" name="Rectangle 3"/>
          <p:cNvSpPr/>
          <p:nvPr/>
        </p:nvSpPr>
        <p:spPr>
          <a:xfrm>
            <a:off x="9215718" y="2428671"/>
            <a:ext cx="878541" cy="1623376"/>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useBgFill="1">
        <p:nvSpPr>
          <p:cNvPr id="7" name="Rectangle 6"/>
          <p:cNvSpPr/>
          <p:nvPr/>
        </p:nvSpPr>
        <p:spPr>
          <a:xfrm>
            <a:off x="8560106" y="2575967"/>
            <a:ext cx="782198" cy="6119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7144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AEEBEE-B7C0-DD0C-EA6A-F2AFAF47AF13}"/>
              </a:ext>
            </a:extLst>
          </p:cNvPr>
          <p:cNvSpPr>
            <a:spLocks noGrp="1"/>
          </p:cNvSpPr>
          <p:nvPr>
            <p:ph type="title"/>
          </p:nvPr>
        </p:nvSpPr>
        <p:spPr/>
        <p:txBody>
          <a:bodyPr/>
          <a:lstStyle/>
          <a:p>
            <a:r>
              <a:rPr lang="en-US" dirty="0"/>
              <a:t>Models</a:t>
            </a:r>
          </a:p>
        </p:txBody>
      </p:sp>
      <p:sp>
        <p:nvSpPr>
          <p:cNvPr id="3" name="Content Placeholder 2">
            <a:extLst>
              <a:ext uri="{FF2B5EF4-FFF2-40B4-BE49-F238E27FC236}">
                <a16:creationId xmlns:a16="http://schemas.microsoft.com/office/drawing/2014/main" xmlns="" id="{83E83004-756E-02B0-5487-0E0E3518438B}"/>
              </a:ext>
            </a:extLst>
          </p:cNvPr>
          <p:cNvSpPr>
            <a:spLocks noGrp="1"/>
          </p:cNvSpPr>
          <p:nvPr>
            <p:ph idx="1"/>
          </p:nvPr>
        </p:nvSpPr>
        <p:spPr>
          <a:xfrm>
            <a:off x="271604" y="1997278"/>
            <a:ext cx="4272139" cy="3070021"/>
          </a:xfrm>
        </p:spPr>
        <p:txBody>
          <a:bodyPr>
            <a:noAutofit/>
          </a:bodyPr>
          <a:lstStyle/>
          <a:p>
            <a:pPr marL="0" indent="0" algn="ctr">
              <a:lnSpc>
                <a:spcPct val="100000"/>
              </a:lnSpc>
              <a:buNone/>
            </a:pPr>
            <a:r>
              <a:rPr lang="en-US" sz="2400" b="1" dirty="0"/>
              <a:t>Model-1</a:t>
            </a:r>
          </a:p>
          <a:p>
            <a:pPr marL="0" indent="0" algn="ctr">
              <a:lnSpc>
                <a:spcPct val="100000"/>
              </a:lnSpc>
              <a:buNone/>
            </a:pPr>
            <a:endParaRPr lang="en-US" sz="1100" b="1" dirty="0"/>
          </a:p>
          <a:p>
            <a:pPr marL="0" indent="0">
              <a:lnSpc>
                <a:spcPct val="100000"/>
              </a:lnSpc>
              <a:buNone/>
            </a:pPr>
            <a:r>
              <a:rPr lang="en-US" sz="1800" b="1" dirty="0"/>
              <a:t>Dataset</a:t>
            </a:r>
          </a:p>
          <a:p>
            <a:pPr marL="0" indent="0" algn="ctr">
              <a:lnSpc>
                <a:spcPct val="100000"/>
              </a:lnSpc>
              <a:buNone/>
            </a:pPr>
            <a:r>
              <a:rPr lang="en-US" sz="1800" dirty="0"/>
              <a:t>HAM10000, a collection of dermascope skin lesion images. Contains 7 disease classes and about 10000 images.</a:t>
            </a:r>
          </a:p>
          <a:p>
            <a:pPr marL="0" indent="0" algn="ctr">
              <a:lnSpc>
                <a:spcPct val="100000"/>
              </a:lnSpc>
              <a:buNone/>
            </a:pPr>
            <a:r>
              <a:rPr lang="en-US" sz="1800" dirty="0"/>
              <a:t>Architecture </a:t>
            </a:r>
          </a:p>
          <a:p>
            <a:pPr marL="0" indent="0" algn="ctr">
              <a:lnSpc>
                <a:spcPct val="100000"/>
              </a:lnSpc>
              <a:buNone/>
            </a:pPr>
            <a:r>
              <a:rPr lang="en-US" sz="1800" dirty="0"/>
              <a:t>Basic CNN model.</a:t>
            </a:r>
          </a:p>
          <a:p>
            <a:pPr marL="0" indent="0" algn="ctr">
              <a:lnSpc>
                <a:spcPct val="100000"/>
              </a:lnSpc>
              <a:buNone/>
            </a:pPr>
            <a:r>
              <a:rPr lang="en-US" sz="1800" dirty="0"/>
              <a:t>                                     </a:t>
            </a:r>
          </a:p>
        </p:txBody>
      </p:sp>
      <p:sp>
        <p:nvSpPr>
          <p:cNvPr id="4" name="Content Placeholder 2">
            <a:extLst>
              <a:ext uri="{FF2B5EF4-FFF2-40B4-BE49-F238E27FC236}">
                <a16:creationId xmlns:a16="http://schemas.microsoft.com/office/drawing/2014/main" xmlns="" id="{83E83004-756E-02B0-5487-0E0E3518438B}"/>
              </a:ext>
            </a:extLst>
          </p:cNvPr>
          <p:cNvSpPr txBox="1">
            <a:spLocks/>
          </p:cNvSpPr>
          <p:nvPr/>
        </p:nvSpPr>
        <p:spPr>
          <a:xfrm>
            <a:off x="4021157" y="1508125"/>
            <a:ext cx="439573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venir Next LT Pro" panose="020B05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venir Next LT Pro" panose="020B05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venir Next LT Pro" panose="020B05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dirty="0"/>
          </a:p>
        </p:txBody>
      </p:sp>
      <p:sp>
        <p:nvSpPr>
          <p:cNvPr id="5" name="Content Placeholder 2">
            <a:extLst>
              <a:ext uri="{FF2B5EF4-FFF2-40B4-BE49-F238E27FC236}">
                <a16:creationId xmlns:a16="http://schemas.microsoft.com/office/drawing/2014/main" xmlns="" id="{83E83004-756E-02B0-5487-0E0E3518438B}"/>
              </a:ext>
            </a:extLst>
          </p:cNvPr>
          <p:cNvSpPr txBox="1">
            <a:spLocks/>
          </p:cNvSpPr>
          <p:nvPr/>
        </p:nvSpPr>
        <p:spPr>
          <a:xfrm>
            <a:off x="8582141" y="1508125"/>
            <a:ext cx="3278436" cy="31099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venir Next LT Pro" panose="020B05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venir Next LT Pro" panose="020B05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venir Next LT Pro" panose="020B05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dirty="0"/>
          </a:p>
        </p:txBody>
      </p:sp>
      <p:sp>
        <p:nvSpPr>
          <p:cNvPr id="6" name="Content Placeholder 2">
            <a:extLst>
              <a:ext uri="{FF2B5EF4-FFF2-40B4-BE49-F238E27FC236}">
                <a16:creationId xmlns:a16="http://schemas.microsoft.com/office/drawing/2014/main" xmlns="" id="{8152B60C-B5B4-1EA5-4C69-A0F402350365}"/>
              </a:ext>
            </a:extLst>
          </p:cNvPr>
          <p:cNvSpPr txBox="1">
            <a:spLocks/>
          </p:cNvSpPr>
          <p:nvPr/>
        </p:nvSpPr>
        <p:spPr>
          <a:xfrm>
            <a:off x="7649182" y="1997278"/>
            <a:ext cx="3873144" cy="32668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venir Next LT Pro" panose="020B05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venir Next LT Pro" panose="020B05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venir Next LT Pro" panose="020B05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1" dirty="0"/>
              <a:t>Model-2</a:t>
            </a:r>
          </a:p>
          <a:p>
            <a:pPr marL="0" indent="0" algn="ctr">
              <a:buFont typeface="Arial" panose="020B0604020202020204" pitchFamily="34" charset="0"/>
              <a:buNone/>
            </a:pPr>
            <a:endParaRPr lang="en-US" sz="1100" b="1" dirty="0"/>
          </a:p>
          <a:p>
            <a:pPr marL="0" indent="0">
              <a:lnSpc>
                <a:spcPct val="100000"/>
              </a:lnSpc>
              <a:buNone/>
            </a:pPr>
            <a:r>
              <a:rPr lang="en-US" sz="1800" b="1" dirty="0"/>
              <a:t>Dataset</a:t>
            </a:r>
          </a:p>
          <a:p>
            <a:pPr marL="0" indent="0" algn="ctr">
              <a:lnSpc>
                <a:spcPct val="100000"/>
              </a:lnSpc>
              <a:buNone/>
            </a:pPr>
            <a:r>
              <a:rPr lang="en-US" sz="1800" dirty="0"/>
              <a:t>HAM10000, a collection of dermascope skin lesion images. Contains 7 disease classes and about 10000 images.</a:t>
            </a:r>
          </a:p>
          <a:p>
            <a:pPr marL="0" indent="0">
              <a:lnSpc>
                <a:spcPct val="100000"/>
              </a:lnSpc>
              <a:buNone/>
            </a:pPr>
            <a:r>
              <a:rPr lang="en-US" sz="1800" b="1" dirty="0"/>
              <a:t>Architecture</a:t>
            </a:r>
          </a:p>
          <a:p>
            <a:pPr marL="0" indent="0" algn="ctr">
              <a:lnSpc>
                <a:spcPct val="100000"/>
              </a:lnSpc>
              <a:buNone/>
            </a:pPr>
            <a:r>
              <a:rPr lang="en-US" sz="1800" dirty="0"/>
              <a:t>Pre-trained </a:t>
            </a:r>
            <a:r>
              <a:rPr lang="en-US" sz="1800" dirty="0" smtClean="0"/>
              <a:t>ResNet0 Model</a:t>
            </a:r>
            <a:r>
              <a:rPr lang="en-US" sz="1800" dirty="0"/>
              <a:t>, and a transfer learning approach. </a:t>
            </a:r>
          </a:p>
        </p:txBody>
      </p:sp>
      <p:sp>
        <p:nvSpPr>
          <p:cNvPr id="7" name="Content Placeholder 2">
            <a:extLst>
              <a:ext uri="{FF2B5EF4-FFF2-40B4-BE49-F238E27FC236}">
                <a16:creationId xmlns:a16="http://schemas.microsoft.com/office/drawing/2014/main" xmlns="" id="{DC30D5FF-89A5-D090-9440-88B48B36C26B}"/>
              </a:ext>
            </a:extLst>
          </p:cNvPr>
          <p:cNvSpPr txBox="1">
            <a:spLocks/>
          </p:cNvSpPr>
          <p:nvPr/>
        </p:nvSpPr>
        <p:spPr>
          <a:xfrm>
            <a:off x="8330217" y="1997279"/>
            <a:ext cx="3645665" cy="310993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venir Next LT Pro" panose="020B05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venir Next LT Pro" panose="020B05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venir Next LT Pro" panose="020B05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endParaRPr lang="en-US" sz="1800" dirty="0"/>
          </a:p>
        </p:txBody>
      </p:sp>
      <p:cxnSp>
        <p:nvCxnSpPr>
          <p:cNvPr id="9" name="Straight Connector 8">
            <a:extLst>
              <a:ext uri="{FF2B5EF4-FFF2-40B4-BE49-F238E27FC236}">
                <a16:creationId xmlns:a16="http://schemas.microsoft.com/office/drawing/2014/main" xmlns="" id="{014AC508-ACE2-1017-D02F-2CC2CC73ECC1}"/>
              </a:ext>
            </a:extLst>
          </p:cNvPr>
          <p:cNvCxnSpPr>
            <a:cxnSpLocks/>
          </p:cNvCxnSpPr>
          <p:nvPr/>
        </p:nvCxnSpPr>
        <p:spPr>
          <a:xfrm>
            <a:off x="5903182" y="2538639"/>
            <a:ext cx="0" cy="3775878"/>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3946836"/>
      </p:ext>
    </p:extLst>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28F5E3-AA80-F186-F606-C482F1AA76E5}"/>
              </a:ext>
            </a:extLst>
          </p:cNvPr>
          <p:cNvSpPr>
            <a:spLocks noGrp="1"/>
          </p:cNvSpPr>
          <p:nvPr>
            <p:ph type="title"/>
          </p:nvPr>
        </p:nvSpPr>
        <p:spPr/>
        <p:txBody>
          <a:bodyPr/>
          <a:lstStyle/>
          <a:p>
            <a:r>
              <a:rPr lang="en-US" dirty="0"/>
              <a:t>Tools and Libraries</a:t>
            </a:r>
          </a:p>
        </p:txBody>
      </p:sp>
      <p:grpSp>
        <p:nvGrpSpPr>
          <p:cNvPr id="4" name="Group 3">
            <a:extLst>
              <a:ext uri="{FF2B5EF4-FFF2-40B4-BE49-F238E27FC236}">
                <a16:creationId xmlns:a16="http://schemas.microsoft.com/office/drawing/2014/main" xmlns="" id="{CD1F2211-0607-FFE9-0A4A-7559E080F4E8}"/>
              </a:ext>
            </a:extLst>
          </p:cNvPr>
          <p:cNvGrpSpPr/>
          <p:nvPr/>
        </p:nvGrpSpPr>
        <p:grpSpPr>
          <a:xfrm>
            <a:off x="2151579" y="2040836"/>
            <a:ext cx="7888842" cy="3557378"/>
            <a:chOff x="1725365" y="2571788"/>
            <a:chExt cx="7888842" cy="3557378"/>
          </a:xfrm>
        </p:grpSpPr>
        <p:graphicFrame>
          <p:nvGraphicFramePr>
            <p:cNvPr id="10" name="Diagram 9">
              <a:extLst>
                <a:ext uri="{FF2B5EF4-FFF2-40B4-BE49-F238E27FC236}">
                  <a16:creationId xmlns:a16="http://schemas.microsoft.com/office/drawing/2014/main" xmlns="" id="{7F512893-0DEB-B726-7CFB-2DEDB121674A}"/>
                </a:ext>
              </a:extLst>
            </p:cNvPr>
            <p:cNvGraphicFramePr/>
            <p:nvPr>
              <p:extLst>
                <p:ext uri="{D42A27DB-BD31-4B8C-83A1-F6EECF244321}">
                  <p14:modId xmlns:p14="http://schemas.microsoft.com/office/powerpoint/2010/main" val="1628604871"/>
                </p:ext>
              </p:extLst>
            </p:nvPr>
          </p:nvGraphicFramePr>
          <p:xfrm>
            <a:off x="1725365" y="2581294"/>
            <a:ext cx="4794785" cy="35478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1" name="Diagram 10">
              <a:extLst>
                <a:ext uri="{FF2B5EF4-FFF2-40B4-BE49-F238E27FC236}">
                  <a16:creationId xmlns:a16="http://schemas.microsoft.com/office/drawing/2014/main" xmlns="" id="{2EA7F55F-50E7-7196-F1F8-EBFAAF2C1C60}"/>
                </a:ext>
              </a:extLst>
            </p:cNvPr>
            <p:cNvGraphicFramePr/>
            <p:nvPr>
              <p:extLst>
                <p:ext uri="{D42A27DB-BD31-4B8C-83A1-F6EECF244321}">
                  <p14:modId xmlns:p14="http://schemas.microsoft.com/office/powerpoint/2010/main" val="3638108144"/>
                </p:ext>
              </p:extLst>
            </p:nvPr>
          </p:nvGraphicFramePr>
          <p:xfrm>
            <a:off x="4819422" y="2571788"/>
            <a:ext cx="4794785" cy="354787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spTree>
    <p:extLst>
      <p:ext uri="{BB962C8B-B14F-4D97-AF65-F5344CB8AC3E}">
        <p14:creationId xmlns:p14="http://schemas.microsoft.com/office/powerpoint/2010/main" val="242175328"/>
      </p:ext>
    </p:extLst>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Model Training Pipeline</a:t>
            </a:r>
          </a:p>
        </p:txBody>
      </p:sp>
      <p:pic>
        <p:nvPicPr>
          <p:cNvPr id="5" name="Content Placeholder 4"/>
          <p:cNvPicPr>
            <a:picLocks noGrp="1" noChangeAspect="1"/>
          </p:cNvPicPr>
          <p:nvPr>
            <p:ph idx="1"/>
          </p:nvPr>
        </p:nvPicPr>
        <p:blipFill>
          <a:blip r:embed="rId2"/>
          <a:stretch>
            <a:fillRect/>
          </a:stretch>
        </p:blipFill>
        <p:spPr>
          <a:xfrm>
            <a:off x="1939680" y="1825625"/>
            <a:ext cx="8312640" cy="4351338"/>
          </a:xfrm>
          <a:prstGeom prst="rect">
            <a:avLst/>
          </a:prstGeom>
        </p:spPr>
      </p:pic>
    </p:spTree>
    <p:extLst>
      <p:ext uri="{BB962C8B-B14F-4D97-AF65-F5344CB8AC3E}">
        <p14:creationId xmlns:p14="http://schemas.microsoft.com/office/powerpoint/2010/main" val="16262633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Source </a:t>
            </a:r>
          </a:p>
        </p:txBody>
      </p:sp>
      <p:sp>
        <p:nvSpPr>
          <p:cNvPr id="3" name="Content Placeholder 2"/>
          <p:cNvSpPr>
            <a:spLocks noGrp="1"/>
          </p:cNvSpPr>
          <p:nvPr>
            <p:ph idx="1"/>
          </p:nvPr>
        </p:nvSpPr>
        <p:spPr/>
        <p:txBody>
          <a:bodyPr>
            <a:normAutofit lnSpcReduction="10000"/>
          </a:bodyPr>
          <a:lstStyle/>
          <a:p>
            <a:r>
              <a:rPr lang="en-US" b="1" dirty="0"/>
              <a:t>✅ 1. Data Source</a:t>
            </a:r>
          </a:p>
          <a:p>
            <a:r>
              <a:rPr lang="en-US" dirty="0"/>
              <a:t>The dataset used is </a:t>
            </a:r>
            <a:r>
              <a:rPr lang="en-US" b="1" dirty="0"/>
              <a:t>HAM10000 (Human Against Machine with 10000 training images)</a:t>
            </a:r>
            <a:r>
              <a:rPr lang="en-US" dirty="0"/>
              <a:t>, a widely recognized and publicly available dataset for skin cancer classification.</a:t>
            </a:r>
          </a:p>
          <a:p>
            <a:pPr lvl="0"/>
            <a:r>
              <a:rPr lang="en-US" dirty="0"/>
              <a:t>Contains </a:t>
            </a:r>
            <a:r>
              <a:rPr lang="en-US" b="1" dirty="0"/>
              <a:t>10,015 </a:t>
            </a:r>
            <a:r>
              <a:rPr lang="en-US" b="1" dirty="0" err="1"/>
              <a:t>dermoscopic</a:t>
            </a:r>
            <a:r>
              <a:rPr lang="en-US" b="1" dirty="0"/>
              <a:t> images</a:t>
            </a:r>
            <a:r>
              <a:rPr lang="en-US" dirty="0"/>
              <a:t> of pigmented skin lesions.</a:t>
            </a:r>
          </a:p>
          <a:p>
            <a:pPr lvl="0"/>
            <a:r>
              <a:rPr lang="en-US" dirty="0"/>
              <a:t>Images come in different resolutions and aspect ratios.</a:t>
            </a:r>
          </a:p>
          <a:p>
            <a:pPr lvl="0"/>
            <a:r>
              <a:rPr lang="en-US" dirty="0"/>
              <a:t>All images are labeled and verified manually by certified dermatologists.</a:t>
            </a:r>
          </a:p>
          <a:p>
            <a:pPr lvl="0"/>
            <a:r>
              <a:rPr lang="en-US" dirty="0"/>
              <a:t>There are </a:t>
            </a:r>
            <a:r>
              <a:rPr lang="en-US" b="1" dirty="0"/>
              <a:t>7 classes</a:t>
            </a:r>
            <a:r>
              <a:rPr lang="en-US" dirty="0"/>
              <a:t> of skin diseases including Melanoma, Melanocytic nevi, etc.</a:t>
            </a:r>
          </a:p>
          <a:p>
            <a:endParaRPr lang="en-US" dirty="0"/>
          </a:p>
        </p:txBody>
      </p:sp>
    </p:spTree>
    <p:extLst>
      <p:ext uri="{BB962C8B-B14F-4D97-AF65-F5344CB8AC3E}">
        <p14:creationId xmlns:p14="http://schemas.microsoft.com/office/powerpoint/2010/main" val="41898069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 classes</a:t>
            </a:r>
          </a:p>
        </p:txBody>
      </p:sp>
      <p:pic>
        <p:nvPicPr>
          <p:cNvPr id="4" name="Content Placeholder 3"/>
          <p:cNvPicPr>
            <a:picLocks noGrp="1" noChangeAspect="1"/>
          </p:cNvPicPr>
          <p:nvPr>
            <p:ph idx="1"/>
          </p:nvPr>
        </p:nvPicPr>
        <p:blipFill>
          <a:blip r:embed="rId2"/>
          <a:stretch>
            <a:fillRect/>
          </a:stretch>
        </p:blipFill>
        <p:spPr>
          <a:xfrm>
            <a:off x="1452281" y="2107220"/>
            <a:ext cx="8471647" cy="4349283"/>
          </a:xfrm>
          <a:prstGeom prst="rect">
            <a:avLst/>
          </a:prstGeom>
        </p:spPr>
      </p:pic>
    </p:spTree>
    <p:extLst>
      <p:ext uri="{BB962C8B-B14F-4D97-AF65-F5344CB8AC3E}">
        <p14:creationId xmlns:p14="http://schemas.microsoft.com/office/powerpoint/2010/main" val="7014305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Collection </a:t>
            </a:r>
          </a:p>
        </p:txBody>
      </p:sp>
      <p:sp>
        <p:nvSpPr>
          <p:cNvPr id="3" name="Content Placeholder 2"/>
          <p:cNvSpPr>
            <a:spLocks noGrp="1"/>
          </p:cNvSpPr>
          <p:nvPr>
            <p:ph idx="1"/>
          </p:nvPr>
        </p:nvSpPr>
        <p:spPr/>
        <p:txBody>
          <a:bodyPr>
            <a:normAutofit/>
          </a:bodyPr>
          <a:lstStyle/>
          <a:p>
            <a:r>
              <a:rPr lang="en-US" b="1" dirty="0"/>
              <a:t>✅ 2. Data Collection</a:t>
            </a:r>
          </a:p>
          <a:p>
            <a:pPr lvl="0"/>
            <a:r>
              <a:rPr lang="en-US" dirty="0"/>
              <a:t>Data was collected from multiple reputable sources, including the </a:t>
            </a:r>
            <a:r>
              <a:rPr lang="en-US" b="1" dirty="0"/>
              <a:t>ISIC Archive</a:t>
            </a:r>
            <a:r>
              <a:rPr lang="en-US" dirty="0"/>
              <a:t>.</a:t>
            </a:r>
          </a:p>
          <a:p>
            <a:pPr lvl="0"/>
            <a:r>
              <a:rPr lang="en-US" dirty="0"/>
              <a:t>The dataset includes both </a:t>
            </a:r>
            <a:r>
              <a:rPr lang="en-US" b="1" dirty="0"/>
              <a:t>image files (.jpg)</a:t>
            </a:r>
            <a:r>
              <a:rPr lang="en-US" dirty="0"/>
              <a:t> and a </a:t>
            </a:r>
            <a:r>
              <a:rPr lang="en-US" b="1" dirty="0"/>
              <a:t>metadata CSV file</a:t>
            </a:r>
            <a:r>
              <a:rPr lang="en-US" dirty="0"/>
              <a:t>, which provides:</a:t>
            </a:r>
          </a:p>
          <a:p>
            <a:pPr lvl="1"/>
            <a:r>
              <a:rPr lang="en-US" dirty="0"/>
              <a:t>Diagnosis (lesion type)</a:t>
            </a:r>
          </a:p>
          <a:p>
            <a:pPr lvl="1"/>
            <a:r>
              <a:rPr lang="en-US" dirty="0"/>
              <a:t>Patient info (age, sex)</a:t>
            </a:r>
          </a:p>
          <a:p>
            <a:pPr lvl="1"/>
            <a:r>
              <a:rPr lang="en-US" dirty="0"/>
              <a:t>Location on the body</a:t>
            </a:r>
          </a:p>
          <a:p>
            <a:endParaRPr lang="en-US" dirty="0"/>
          </a:p>
        </p:txBody>
      </p:sp>
    </p:spTree>
    <p:extLst>
      <p:ext uri="{BB962C8B-B14F-4D97-AF65-F5344CB8AC3E}">
        <p14:creationId xmlns:p14="http://schemas.microsoft.com/office/powerpoint/2010/main" val="21200562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40D057E0-4FBA-FB81-7BCA-34B1D38B1F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426D1A4D-5D2E-50B4-FEAE-FDD287263DA1}"/>
              </a:ext>
            </a:extLst>
          </p:cNvPr>
          <p:cNvSpPr>
            <a:spLocks noGrp="1"/>
          </p:cNvSpPr>
          <p:nvPr>
            <p:ph type="title"/>
          </p:nvPr>
        </p:nvSpPr>
        <p:spPr/>
        <p:txBody>
          <a:bodyPr/>
          <a:lstStyle/>
          <a:p>
            <a:r>
              <a:rPr lang="en-US" dirty="0"/>
              <a:t>Exploratory Data Analysis</a:t>
            </a:r>
          </a:p>
        </p:txBody>
      </p:sp>
      <p:sp>
        <p:nvSpPr>
          <p:cNvPr id="3" name="Content Placeholder 2">
            <a:extLst>
              <a:ext uri="{FF2B5EF4-FFF2-40B4-BE49-F238E27FC236}">
                <a16:creationId xmlns:a16="http://schemas.microsoft.com/office/drawing/2014/main" xmlns="" id="{47A2EBE9-BD48-6275-ACED-73F28303FC99}"/>
              </a:ext>
            </a:extLst>
          </p:cNvPr>
          <p:cNvSpPr>
            <a:spLocks noGrp="1"/>
          </p:cNvSpPr>
          <p:nvPr>
            <p:ph idx="1"/>
          </p:nvPr>
        </p:nvSpPr>
        <p:spPr>
          <a:xfrm>
            <a:off x="838199" y="1508125"/>
            <a:ext cx="4780403" cy="904569"/>
          </a:xfrm>
        </p:spPr>
        <p:txBody>
          <a:bodyPr>
            <a:normAutofit fontScale="92500"/>
          </a:bodyPr>
          <a:lstStyle/>
          <a:p>
            <a:pPr marL="457200" lvl="1" indent="0">
              <a:buNone/>
            </a:pPr>
            <a:r>
              <a:rPr lang="en-US" dirty="0"/>
              <a:t>We used python and matplotlib to analyze the HAM1000 dataset.</a:t>
            </a:r>
            <a:endParaRPr lang="ar-EG" dirty="0"/>
          </a:p>
          <a:p>
            <a:pPr lvl="1"/>
            <a:endParaRPr lang="en-US" dirty="0"/>
          </a:p>
        </p:txBody>
      </p:sp>
      <p:pic>
        <p:nvPicPr>
          <p:cNvPr id="7" name="Picture 6" descr="A graph of a person with blue squares&#10;&#10;Description automatically generated with medium confidence">
            <a:extLst>
              <a:ext uri="{FF2B5EF4-FFF2-40B4-BE49-F238E27FC236}">
                <a16:creationId xmlns:a16="http://schemas.microsoft.com/office/drawing/2014/main" xmlns="" id="{4A421EB5-867F-75B8-956D-8B8A97A404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0381" y="1425118"/>
            <a:ext cx="5984179" cy="2560320"/>
          </a:xfrm>
          <a:prstGeom prst="rect">
            <a:avLst/>
          </a:prstGeom>
        </p:spPr>
      </p:pic>
      <p:sp>
        <p:nvSpPr>
          <p:cNvPr id="4" name="Content Placeholder 2">
            <a:extLst>
              <a:ext uri="{FF2B5EF4-FFF2-40B4-BE49-F238E27FC236}">
                <a16:creationId xmlns:a16="http://schemas.microsoft.com/office/drawing/2014/main" xmlns="" id="{0325288D-FD4F-85D8-F525-52EF511438C0}"/>
              </a:ext>
            </a:extLst>
          </p:cNvPr>
          <p:cNvSpPr txBox="1">
            <a:spLocks/>
          </p:cNvSpPr>
          <p:nvPr/>
        </p:nvSpPr>
        <p:spPr>
          <a:xfrm>
            <a:off x="838199" y="2412696"/>
            <a:ext cx="4677046" cy="39910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venir Next LT Pro" panose="020B05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venir Next LT Pro" panose="020B05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venir Next LT Pro" panose="020B05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gn="ctr">
              <a:buNone/>
            </a:pPr>
            <a:r>
              <a:rPr lang="en-US" sz="2200" dirty="0"/>
              <a:t>Melanocytic nevi is the dominant class in the dataset (67%). This could result in a bias in classification towards this type of skin lesion.</a:t>
            </a:r>
          </a:p>
          <a:p>
            <a:pPr marL="457200" lvl="1" indent="0" algn="ctr">
              <a:buNone/>
            </a:pPr>
            <a:endParaRPr lang="en-US" sz="2200" dirty="0"/>
          </a:p>
          <a:p>
            <a:pPr marL="457200" lvl="1" indent="0" algn="ctr">
              <a:buNone/>
            </a:pPr>
            <a:r>
              <a:rPr lang="en-US" sz="2200" dirty="0"/>
              <a:t>The samples are predominantly from patients within 40 - 55 years old. Probably because skin cancer is more common in older people.</a:t>
            </a:r>
          </a:p>
          <a:p>
            <a:pPr lvl="1"/>
            <a:endParaRPr lang="en-US" sz="2200" dirty="0"/>
          </a:p>
          <a:p>
            <a:pPr lvl="1"/>
            <a:endParaRPr lang="en-US" sz="2200" dirty="0"/>
          </a:p>
        </p:txBody>
      </p:sp>
      <p:pic>
        <p:nvPicPr>
          <p:cNvPr id="9" name="Picture 2">
            <a:extLst>
              <a:ext uri="{FF2B5EF4-FFF2-40B4-BE49-F238E27FC236}">
                <a16:creationId xmlns:a16="http://schemas.microsoft.com/office/drawing/2014/main" xmlns="" id="{47709BE6-934A-4F3E-1187-B568B7E1CB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0380" y="4129759"/>
            <a:ext cx="5984180" cy="2560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5036740"/>
      </p:ext>
    </p:extLst>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694" y="183776"/>
            <a:ext cx="10515600" cy="1143000"/>
          </a:xfrm>
        </p:spPr>
        <p:txBody>
          <a:bodyPr/>
          <a:lstStyle/>
          <a:p>
            <a:r>
              <a:rPr lang="en-US" dirty="0"/>
              <a:t>Data exploration</a:t>
            </a:r>
          </a:p>
        </p:txBody>
      </p:sp>
      <p:sp>
        <p:nvSpPr>
          <p:cNvPr id="3" name="Content Placeholder 2"/>
          <p:cNvSpPr>
            <a:spLocks noGrp="1"/>
          </p:cNvSpPr>
          <p:nvPr>
            <p:ph idx="1"/>
          </p:nvPr>
        </p:nvSpPr>
        <p:spPr>
          <a:xfrm>
            <a:off x="358588" y="1326776"/>
            <a:ext cx="10995212" cy="4850187"/>
          </a:xfrm>
        </p:spPr>
        <p:txBody>
          <a:bodyPr>
            <a:normAutofit lnSpcReduction="10000"/>
          </a:bodyPr>
          <a:lstStyle/>
          <a:p>
            <a:pPr marL="0" indent="0">
              <a:buNone/>
            </a:pPr>
            <a:r>
              <a:rPr lang="en-US" dirty="0"/>
              <a:t>There’s a 55/45 split between genders. </a:t>
            </a:r>
          </a:p>
          <a:p>
            <a:pPr marL="0" indent="0">
              <a:buNone/>
            </a:pPr>
            <a:r>
              <a:rPr lang="en-US" dirty="0"/>
              <a:t>This matches industry established </a:t>
            </a:r>
          </a:p>
          <a:p>
            <a:pPr marL="0" indent="0">
              <a:buNone/>
            </a:pPr>
            <a:r>
              <a:rPr lang="en-US" dirty="0"/>
              <a:t>Distribution.</a:t>
            </a:r>
          </a:p>
          <a:p>
            <a:endParaRPr lang="en-US" dirty="0"/>
          </a:p>
          <a:p>
            <a:r>
              <a:rPr lang="en-US" dirty="0"/>
              <a:t>There is a 60/40 split in the Malignant </a:t>
            </a:r>
          </a:p>
          <a:p>
            <a:pPr marL="0" indent="0">
              <a:buNone/>
            </a:pPr>
            <a:r>
              <a:rPr lang="en-US" dirty="0"/>
              <a:t>population for males and females due to </a:t>
            </a:r>
          </a:p>
          <a:p>
            <a:pPr marL="0" indent="0">
              <a:buNone/>
            </a:pPr>
            <a:r>
              <a:rPr lang="en-US" dirty="0"/>
              <a:t>the fact that under 50, melanoma occurs </a:t>
            </a:r>
          </a:p>
          <a:p>
            <a:pPr marL="0" indent="0">
              <a:buNone/>
            </a:pPr>
            <a:r>
              <a:rPr lang="en-US" dirty="0"/>
              <a:t>more frequently in women, while above </a:t>
            </a:r>
          </a:p>
          <a:p>
            <a:pPr marL="0" indent="0">
              <a:buNone/>
            </a:pPr>
            <a:r>
              <a:rPr lang="en-US" dirty="0"/>
              <a:t>50, occurs more often in men and increasingly </a:t>
            </a:r>
          </a:p>
          <a:p>
            <a:pPr marL="0" indent="0">
              <a:buNone/>
            </a:pPr>
            <a:r>
              <a:rPr lang="en-US" dirty="0"/>
              <a:t>so moving into 80</a:t>
            </a:r>
          </a:p>
          <a:p>
            <a:endParaRPr lang="en-US" dirty="0"/>
          </a:p>
        </p:txBody>
      </p:sp>
      <p:pic>
        <p:nvPicPr>
          <p:cNvPr id="6" name="Picture 5"/>
          <p:cNvPicPr>
            <a:picLocks noChangeAspect="1"/>
          </p:cNvPicPr>
          <p:nvPr/>
        </p:nvPicPr>
        <p:blipFill>
          <a:blip r:embed="rId2"/>
          <a:stretch>
            <a:fillRect/>
          </a:stretch>
        </p:blipFill>
        <p:spPr>
          <a:xfrm>
            <a:off x="7205382" y="1091338"/>
            <a:ext cx="4022912" cy="2756876"/>
          </a:xfrm>
          <a:prstGeom prst="rect">
            <a:avLst/>
          </a:prstGeom>
        </p:spPr>
      </p:pic>
      <p:pic>
        <p:nvPicPr>
          <p:cNvPr id="7" name="Picture 6"/>
          <p:cNvPicPr>
            <a:picLocks noChangeAspect="1"/>
          </p:cNvPicPr>
          <p:nvPr/>
        </p:nvPicPr>
        <p:blipFill>
          <a:blip r:embed="rId3"/>
          <a:stretch>
            <a:fillRect/>
          </a:stretch>
        </p:blipFill>
        <p:spPr>
          <a:xfrm>
            <a:off x="7421096" y="4431121"/>
            <a:ext cx="4421281" cy="1677765"/>
          </a:xfrm>
          <a:prstGeom prst="rect">
            <a:avLst/>
          </a:prstGeom>
        </p:spPr>
      </p:pic>
    </p:spTree>
    <p:extLst>
      <p:ext uri="{BB962C8B-B14F-4D97-AF65-F5344CB8AC3E}">
        <p14:creationId xmlns:p14="http://schemas.microsoft.com/office/powerpoint/2010/main" val="13026485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28F5E3-AA80-F186-F606-C482F1AA76E5}"/>
              </a:ext>
            </a:extLst>
          </p:cNvPr>
          <p:cNvSpPr>
            <a:spLocks noGrp="1"/>
          </p:cNvSpPr>
          <p:nvPr>
            <p:ph type="title"/>
          </p:nvPr>
        </p:nvSpPr>
        <p:spPr/>
        <p:txBody>
          <a:bodyPr/>
          <a:lstStyle/>
          <a:p>
            <a:r>
              <a:rPr lang="en-US" dirty="0"/>
              <a:t>Data Pre-processing</a:t>
            </a:r>
          </a:p>
        </p:txBody>
      </p:sp>
      <p:sp>
        <p:nvSpPr>
          <p:cNvPr id="3" name="Content Placeholder 2">
            <a:extLst>
              <a:ext uri="{FF2B5EF4-FFF2-40B4-BE49-F238E27FC236}">
                <a16:creationId xmlns:a16="http://schemas.microsoft.com/office/drawing/2014/main" xmlns="" id="{C67D2B8B-D5B6-A1BB-50E4-490954F841C3}"/>
              </a:ext>
            </a:extLst>
          </p:cNvPr>
          <p:cNvSpPr>
            <a:spLocks noGrp="1"/>
          </p:cNvSpPr>
          <p:nvPr>
            <p:ph idx="1"/>
          </p:nvPr>
        </p:nvSpPr>
        <p:spPr>
          <a:xfrm>
            <a:off x="838200" y="1825625"/>
            <a:ext cx="10515600" cy="898525"/>
          </a:xfrm>
        </p:spPr>
        <p:txBody>
          <a:bodyPr/>
          <a:lstStyle/>
          <a:p>
            <a:pPr marL="0" indent="0">
              <a:buNone/>
            </a:pPr>
            <a:r>
              <a:rPr lang="en-US" sz="2200" dirty="0"/>
              <a:t>Because of the imbalance in the dataset, we oversampled the minority classes so they’re equal in size.</a:t>
            </a:r>
          </a:p>
          <a:p>
            <a:pPr marL="0" indent="0">
              <a:buNone/>
            </a:pPr>
            <a:endParaRPr lang="en-US" dirty="0"/>
          </a:p>
        </p:txBody>
      </p:sp>
      <p:sp>
        <p:nvSpPr>
          <p:cNvPr id="6" name="Content Placeholder 2">
            <a:extLst>
              <a:ext uri="{FF2B5EF4-FFF2-40B4-BE49-F238E27FC236}">
                <a16:creationId xmlns:a16="http://schemas.microsoft.com/office/drawing/2014/main" xmlns="" id="{A51C0C76-4342-775F-0F1D-F0F7CA61054B}"/>
              </a:ext>
            </a:extLst>
          </p:cNvPr>
          <p:cNvSpPr txBox="1">
            <a:spLocks/>
          </p:cNvSpPr>
          <p:nvPr/>
        </p:nvSpPr>
        <p:spPr>
          <a:xfrm>
            <a:off x="838200" y="2724150"/>
            <a:ext cx="11031071" cy="3335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venir Next LT Pro" panose="020B05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venir Next LT Pro" panose="020B05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venir Next LT Pro" panose="020B05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b="1" dirty="0"/>
              <a:t>Steps</a:t>
            </a:r>
          </a:p>
          <a:p>
            <a:pPr marL="457200" indent="-457200">
              <a:buFont typeface="+mj-lt"/>
              <a:buAutoNum type="arabicPeriod"/>
            </a:pPr>
            <a:r>
              <a:rPr lang="en-US" sz="1800" dirty="0"/>
              <a:t>Splitting the data into train, validation, and test data</a:t>
            </a:r>
          </a:p>
          <a:p>
            <a:pPr lvl="1"/>
            <a:r>
              <a:rPr lang="en-US" b="1" dirty="0"/>
              <a:t>70%</a:t>
            </a:r>
            <a:r>
              <a:rPr lang="en-US" dirty="0"/>
              <a:t> Training</a:t>
            </a:r>
          </a:p>
          <a:p>
            <a:pPr lvl="1"/>
            <a:r>
              <a:rPr lang="en-US" b="1" dirty="0" smtClean="0"/>
              <a:t>30%</a:t>
            </a:r>
            <a:r>
              <a:rPr lang="en-US" dirty="0" smtClean="0"/>
              <a:t> </a:t>
            </a:r>
            <a:r>
              <a:rPr lang="en-US" dirty="0"/>
              <a:t>Test</a:t>
            </a:r>
            <a:endParaRPr lang="en-US" sz="1800" dirty="0"/>
          </a:p>
          <a:p>
            <a:pPr marL="457200" indent="-457200">
              <a:buFont typeface="+mj-lt"/>
              <a:buAutoNum type="arabicPeriod"/>
            </a:pPr>
            <a:r>
              <a:rPr lang="en-US" sz="1800" dirty="0"/>
              <a:t>Resizing images to 128 x 128</a:t>
            </a:r>
          </a:p>
          <a:p>
            <a:pPr marL="0" indent="0">
              <a:buNone/>
            </a:pPr>
            <a:r>
              <a:rPr lang="en-US" sz="2200" dirty="0"/>
              <a:t>Original images in the datasets are of a large size. For instance, The images in the HAM10000 dataset are of dimension (450 x 600 x 3). This will have a huge computational time while training. Therefore we resize the images to be of size (128 x 128 x 3) for all of the datasets used.</a:t>
            </a:r>
            <a:endParaRPr lang="ar-EG" sz="2200" dirty="0"/>
          </a:p>
        </p:txBody>
      </p:sp>
    </p:spTree>
    <p:extLst>
      <p:ext uri="{BB962C8B-B14F-4D97-AF65-F5344CB8AC3E}">
        <p14:creationId xmlns:p14="http://schemas.microsoft.com/office/powerpoint/2010/main" val="650249832"/>
      </p:ext>
    </p:extLst>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grpSp>
        <p:nvGrpSpPr>
          <p:cNvPr id="3" name="Group 18">
            <a:extLst>
              <a:ext uri="{FF2B5EF4-FFF2-40B4-BE49-F238E27FC236}">
                <a16:creationId xmlns:a16="http://schemas.microsoft.com/office/drawing/2014/main" xmlns="" id="{D0003D6B-5593-9017-6AEB-6D3CA972664B}"/>
              </a:ext>
            </a:extLst>
          </p:cNvPr>
          <p:cNvGrpSpPr>
            <a:grpSpLocks noChangeAspect="1"/>
          </p:cNvGrpSpPr>
          <p:nvPr/>
        </p:nvGrpSpPr>
        <p:grpSpPr>
          <a:xfrm>
            <a:off x="10410292" y="2107245"/>
            <a:ext cx="2956850" cy="3414377"/>
            <a:chOff x="0" y="0"/>
            <a:chExt cx="9323668" cy="10766360"/>
          </a:xfrm>
        </p:grpSpPr>
        <p:grpSp>
          <p:nvGrpSpPr>
            <p:cNvPr id="4" name="Group 19">
              <a:extLst>
                <a:ext uri="{FF2B5EF4-FFF2-40B4-BE49-F238E27FC236}">
                  <a16:creationId xmlns:a16="http://schemas.microsoft.com/office/drawing/2014/main" xmlns="" id="{F1366AE3-B69C-199F-275A-3C93E297B065}"/>
                </a:ext>
              </a:extLst>
            </p:cNvPr>
            <p:cNvGrpSpPr/>
            <p:nvPr/>
          </p:nvGrpSpPr>
          <p:grpSpPr>
            <a:xfrm>
              <a:off x="0" y="0"/>
              <a:ext cx="9323668" cy="10766360"/>
              <a:chOff x="0" y="0"/>
              <a:chExt cx="5499100" cy="6350000"/>
            </a:xfrm>
          </p:grpSpPr>
          <p:sp>
            <p:nvSpPr>
              <p:cNvPr id="7" name="Freeform 20">
                <a:extLst>
                  <a:ext uri="{FF2B5EF4-FFF2-40B4-BE49-F238E27FC236}">
                    <a16:creationId xmlns:a16="http://schemas.microsoft.com/office/drawing/2014/main" xmlns="" id="{5ADA954A-A5DE-8827-DFA9-29082F973C80}"/>
                  </a:ext>
                </a:extLst>
              </p:cNvPr>
              <p:cNvSpPr/>
              <p:nvPr/>
            </p:nvSpPr>
            <p:spPr>
              <a:xfrm>
                <a:off x="0" y="0"/>
                <a:ext cx="5499100" cy="6350000"/>
              </a:xfrm>
              <a:custGeom>
                <a:avLst/>
                <a:gdLst/>
                <a:ahLst/>
                <a:cxnLst/>
                <a:rect l="l" t="t" r="r" b="b"/>
                <a:pathLst>
                  <a:path w="5499100" h="6350000">
                    <a:moveTo>
                      <a:pt x="2749550" y="6350000"/>
                    </a:moveTo>
                    <a:lnTo>
                      <a:pt x="0" y="4762500"/>
                    </a:lnTo>
                    <a:lnTo>
                      <a:pt x="0" y="1587500"/>
                    </a:lnTo>
                    <a:lnTo>
                      <a:pt x="2749550" y="0"/>
                    </a:lnTo>
                    <a:lnTo>
                      <a:pt x="5499100" y="1587500"/>
                    </a:lnTo>
                    <a:lnTo>
                      <a:pt x="5499100" y="4762500"/>
                    </a:lnTo>
                    <a:lnTo>
                      <a:pt x="2749550" y="6350000"/>
                    </a:lnTo>
                    <a:close/>
                  </a:path>
                </a:pathLst>
              </a:custGeom>
              <a:solidFill>
                <a:srgbClr val="56AEFF"/>
              </a:solidFill>
              <a:ln w="12700">
                <a:solidFill>
                  <a:srgbClr val="000000"/>
                </a:solidFill>
              </a:ln>
            </p:spPr>
            <p:txBody>
              <a:bodyPr/>
              <a:lstStyle/>
              <a:p>
                <a:endParaRPr lang="en-US" sz="1200"/>
              </a:p>
            </p:txBody>
          </p:sp>
        </p:grpSp>
        <p:grpSp>
          <p:nvGrpSpPr>
            <p:cNvPr id="5" name="Group 21">
              <a:extLst>
                <a:ext uri="{FF2B5EF4-FFF2-40B4-BE49-F238E27FC236}">
                  <a16:creationId xmlns:a16="http://schemas.microsoft.com/office/drawing/2014/main" xmlns="" id="{59DA9034-D4BE-B683-0735-71E9EAEC78E6}"/>
                </a:ext>
              </a:extLst>
            </p:cNvPr>
            <p:cNvGrpSpPr/>
            <p:nvPr/>
          </p:nvGrpSpPr>
          <p:grpSpPr>
            <a:xfrm>
              <a:off x="190500" y="251418"/>
              <a:ext cx="8929968" cy="10311741"/>
              <a:chOff x="0" y="-1"/>
              <a:chExt cx="5499100" cy="6350000"/>
            </a:xfrm>
          </p:grpSpPr>
          <p:sp>
            <p:nvSpPr>
              <p:cNvPr id="6" name="Freeform 22">
                <a:extLst>
                  <a:ext uri="{FF2B5EF4-FFF2-40B4-BE49-F238E27FC236}">
                    <a16:creationId xmlns:a16="http://schemas.microsoft.com/office/drawing/2014/main" xmlns="" id="{AAF4169F-4DFD-D6A7-518A-688EE20B51F8}"/>
                  </a:ext>
                </a:extLst>
              </p:cNvPr>
              <p:cNvSpPr/>
              <p:nvPr/>
            </p:nvSpPr>
            <p:spPr>
              <a:xfrm>
                <a:off x="0" y="-1"/>
                <a:ext cx="5499100" cy="6350000"/>
              </a:xfrm>
              <a:custGeom>
                <a:avLst/>
                <a:gdLst/>
                <a:ahLst/>
                <a:cxnLst/>
                <a:rect l="l" t="t" r="r" b="b"/>
                <a:pathLst>
                  <a:path w="5499100" h="6350000">
                    <a:moveTo>
                      <a:pt x="2749550" y="6350000"/>
                    </a:moveTo>
                    <a:lnTo>
                      <a:pt x="0" y="4762500"/>
                    </a:lnTo>
                    <a:lnTo>
                      <a:pt x="0" y="1587500"/>
                    </a:lnTo>
                    <a:lnTo>
                      <a:pt x="2749550" y="0"/>
                    </a:lnTo>
                    <a:lnTo>
                      <a:pt x="5499100" y="1587500"/>
                    </a:lnTo>
                    <a:lnTo>
                      <a:pt x="5499100" y="4762500"/>
                    </a:lnTo>
                    <a:lnTo>
                      <a:pt x="2749550" y="6350000"/>
                    </a:lnTo>
                    <a:close/>
                  </a:path>
                </a:pathLst>
              </a:custGeom>
              <a:blipFill>
                <a:blip r:embed="rId3"/>
                <a:stretch>
                  <a:fillRect l="-7736" r="-7736"/>
                </a:stretch>
              </a:blipFill>
            </p:spPr>
            <p:txBody>
              <a:bodyPr/>
              <a:lstStyle/>
              <a:p>
                <a:endParaRPr lang="en-US" sz="1200"/>
              </a:p>
            </p:txBody>
          </p:sp>
        </p:grpSp>
      </p:grpSp>
      <p:grpSp>
        <p:nvGrpSpPr>
          <p:cNvPr id="17" name="Group 2">
            <a:extLst>
              <a:ext uri="{FF2B5EF4-FFF2-40B4-BE49-F238E27FC236}">
                <a16:creationId xmlns:a16="http://schemas.microsoft.com/office/drawing/2014/main" xmlns="" id="{0661BE15-6306-0401-E958-B49CC3483611}"/>
              </a:ext>
            </a:extLst>
          </p:cNvPr>
          <p:cNvGrpSpPr/>
          <p:nvPr/>
        </p:nvGrpSpPr>
        <p:grpSpPr>
          <a:xfrm>
            <a:off x="6282515" y="4778312"/>
            <a:ext cx="4428904" cy="1945873"/>
            <a:chOff x="0" y="0"/>
            <a:chExt cx="991873" cy="862860"/>
          </a:xfrm>
        </p:grpSpPr>
        <p:sp>
          <p:nvSpPr>
            <p:cNvPr id="18" name="Freeform 3">
              <a:extLst>
                <a:ext uri="{FF2B5EF4-FFF2-40B4-BE49-F238E27FC236}">
                  <a16:creationId xmlns:a16="http://schemas.microsoft.com/office/drawing/2014/main" xmlns="" id="{190FA359-BAC8-CF5C-3D1D-0C56A3800BB6}"/>
                </a:ext>
              </a:extLst>
            </p:cNvPr>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txBody>
            <a:bodyPr/>
            <a:lstStyle/>
            <a:p>
              <a:endParaRPr lang="en-US" sz="1200" dirty="0"/>
            </a:p>
          </p:txBody>
        </p:sp>
        <p:sp>
          <p:nvSpPr>
            <p:cNvPr id="19" name="TextBox 4">
              <a:extLst>
                <a:ext uri="{FF2B5EF4-FFF2-40B4-BE49-F238E27FC236}">
                  <a16:creationId xmlns:a16="http://schemas.microsoft.com/office/drawing/2014/main" xmlns="" id="{C3DA9BE6-71E5-CA24-CDA0-94FE51CB41A0}"/>
                </a:ext>
              </a:extLst>
            </p:cNvPr>
            <p:cNvSpPr txBox="1"/>
            <p:nvPr/>
          </p:nvSpPr>
          <p:spPr>
            <a:xfrm>
              <a:off x="0" y="-38100"/>
              <a:ext cx="991873" cy="900960"/>
            </a:xfrm>
            <a:prstGeom prst="rect">
              <a:avLst/>
            </a:prstGeom>
          </p:spPr>
          <p:txBody>
            <a:bodyPr lIns="33867" tIns="33867" rIns="33867" bIns="33867" rtlCol="0" anchor="ctr"/>
            <a:lstStyle/>
            <a:p>
              <a:pPr algn="ctr">
                <a:lnSpc>
                  <a:spcPts val="2322"/>
                </a:lnSpc>
              </a:pPr>
              <a:endParaRPr sz="1200"/>
            </a:p>
          </p:txBody>
        </p:sp>
      </p:grpSp>
      <p:grpSp>
        <p:nvGrpSpPr>
          <p:cNvPr id="14" name="Group 2">
            <a:extLst>
              <a:ext uri="{FF2B5EF4-FFF2-40B4-BE49-F238E27FC236}">
                <a16:creationId xmlns:a16="http://schemas.microsoft.com/office/drawing/2014/main" xmlns="" id="{E6DF16D1-FE78-C60F-CE02-D7682227E0DD}"/>
              </a:ext>
            </a:extLst>
          </p:cNvPr>
          <p:cNvGrpSpPr/>
          <p:nvPr/>
        </p:nvGrpSpPr>
        <p:grpSpPr>
          <a:xfrm>
            <a:off x="1669333" y="3677508"/>
            <a:ext cx="4426667" cy="2366453"/>
            <a:chOff x="0" y="0"/>
            <a:chExt cx="991873" cy="862860"/>
          </a:xfrm>
        </p:grpSpPr>
        <p:sp>
          <p:nvSpPr>
            <p:cNvPr id="15" name="Freeform 3">
              <a:extLst>
                <a:ext uri="{FF2B5EF4-FFF2-40B4-BE49-F238E27FC236}">
                  <a16:creationId xmlns:a16="http://schemas.microsoft.com/office/drawing/2014/main" xmlns="" id="{D68C2AF2-2B5D-FD1F-1A69-B127AF36B6CA}"/>
                </a:ext>
              </a:extLst>
            </p:cNvPr>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txBody>
            <a:bodyPr/>
            <a:lstStyle/>
            <a:p>
              <a:endParaRPr lang="en-US" sz="1200" dirty="0"/>
            </a:p>
          </p:txBody>
        </p:sp>
        <p:sp>
          <p:nvSpPr>
            <p:cNvPr id="16" name="TextBox 4">
              <a:extLst>
                <a:ext uri="{FF2B5EF4-FFF2-40B4-BE49-F238E27FC236}">
                  <a16:creationId xmlns:a16="http://schemas.microsoft.com/office/drawing/2014/main" xmlns="" id="{65137F34-5531-6839-D5FE-9F3DAB5DCD43}"/>
                </a:ext>
              </a:extLst>
            </p:cNvPr>
            <p:cNvSpPr txBox="1"/>
            <p:nvPr/>
          </p:nvSpPr>
          <p:spPr>
            <a:xfrm>
              <a:off x="0" y="-38100"/>
              <a:ext cx="991873" cy="900960"/>
            </a:xfrm>
            <a:prstGeom prst="rect">
              <a:avLst/>
            </a:prstGeom>
          </p:spPr>
          <p:txBody>
            <a:bodyPr lIns="33867" tIns="33867" rIns="33867" bIns="33867" rtlCol="0" anchor="ctr"/>
            <a:lstStyle/>
            <a:p>
              <a:pPr algn="ctr">
                <a:lnSpc>
                  <a:spcPts val="2322"/>
                </a:lnSpc>
              </a:pPr>
              <a:endParaRPr sz="1200"/>
            </a:p>
          </p:txBody>
        </p:sp>
      </p:grpSp>
      <p:sp>
        <p:nvSpPr>
          <p:cNvPr id="12" name="Freeform 3">
            <a:extLst>
              <a:ext uri="{FF2B5EF4-FFF2-40B4-BE49-F238E27FC236}">
                <a16:creationId xmlns:a16="http://schemas.microsoft.com/office/drawing/2014/main" xmlns="" id="{58338800-DDAA-D102-3611-6E7A8844740F}"/>
              </a:ext>
            </a:extLst>
          </p:cNvPr>
          <p:cNvSpPr/>
          <p:nvPr/>
        </p:nvSpPr>
        <p:spPr>
          <a:xfrm>
            <a:off x="6282515" y="1729827"/>
            <a:ext cx="4428904" cy="286311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txBody>
          <a:bodyPr/>
          <a:lstStyle/>
          <a:p>
            <a:endParaRPr lang="en-US" sz="1200" dirty="0"/>
          </a:p>
        </p:txBody>
      </p:sp>
      <p:sp>
        <p:nvSpPr>
          <p:cNvPr id="13" name="TextBox 4">
            <a:extLst>
              <a:ext uri="{FF2B5EF4-FFF2-40B4-BE49-F238E27FC236}">
                <a16:creationId xmlns:a16="http://schemas.microsoft.com/office/drawing/2014/main" xmlns="" id="{07DF60F3-DFE1-B50A-82DD-A28BE1AA4723}"/>
              </a:ext>
            </a:extLst>
          </p:cNvPr>
          <p:cNvSpPr txBox="1"/>
          <p:nvPr/>
        </p:nvSpPr>
        <p:spPr>
          <a:xfrm>
            <a:off x="6282515" y="1603405"/>
            <a:ext cx="4428904" cy="2989532"/>
          </a:xfrm>
          <a:prstGeom prst="rect">
            <a:avLst/>
          </a:prstGeom>
        </p:spPr>
        <p:txBody>
          <a:bodyPr lIns="33867" tIns="33867" rIns="33867" bIns="33867" rtlCol="0" anchor="ctr"/>
          <a:lstStyle/>
          <a:p>
            <a:pPr algn="ctr">
              <a:lnSpc>
                <a:spcPts val="2322"/>
              </a:lnSpc>
            </a:pPr>
            <a:endParaRPr sz="1200"/>
          </a:p>
        </p:txBody>
      </p:sp>
      <p:grpSp>
        <p:nvGrpSpPr>
          <p:cNvPr id="8" name="Group 2">
            <a:extLst>
              <a:ext uri="{FF2B5EF4-FFF2-40B4-BE49-F238E27FC236}">
                <a16:creationId xmlns:a16="http://schemas.microsoft.com/office/drawing/2014/main" xmlns="" id="{425C3B31-C367-8A47-7B8D-18CFD101F1F9}"/>
              </a:ext>
            </a:extLst>
          </p:cNvPr>
          <p:cNvGrpSpPr/>
          <p:nvPr/>
        </p:nvGrpSpPr>
        <p:grpSpPr>
          <a:xfrm>
            <a:off x="1667096" y="1741580"/>
            <a:ext cx="4428904" cy="1676075"/>
            <a:chOff x="0" y="0"/>
            <a:chExt cx="991873" cy="862860"/>
          </a:xfrm>
        </p:grpSpPr>
        <p:sp>
          <p:nvSpPr>
            <p:cNvPr id="9" name="Freeform 3">
              <a:extLst>
                <a:ext uri="{FF2B5EF4-FFF2-40B4-BE49-F238E27FC236}">
                  <a16:creationId xmlns:a16="http://schemas.microsoft.com/office/drawing/2014/main" xmlns="" id="{A9195E5A-CC77-9921-2AAB-BBBC073E763D}"/>
                </a:ext>
              </a:extLst>
            </p:cNvPr>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txBody>
            <a:bodyPr/>
            <a:lstStyle/>
            <a:p>
              <a:endParaRPr lang="en-US" sz="1200" dirty="0"/>
            </a:p>
          </p:txBody>
        </p:sp>
        <p:sp>
          <p:nvSpPr>
            <p:cNvPr id="10" name="TextBox 4">
              <a:extLst>
                <a:ext uri="{FF2B5EF4-FFF2-40B4-BE49-F238E27FC236}">
                  <a16:creationId xmlns:a16="http://schemas.microsoft.com/office/drawing/2014/main" xmlns="" id="{38328350-1FE3-D9B2-FE1E-475E676D3111}"/>
                </a:ext>
              </a:extLst>
            </p:cNvPr>
            <p:cNvSpPr txBox="1"/>
            <p:nvPr/>
          </p:nvSpPr>
          <p:spPr>
            <a:xfrm>
              <a:off x="0" y="-38100"/>
              <a:ext cx="991873" cy="900960"/>
            </a:xfrm>
            <a:prstGeom prst="rect">
              <a:avLst/>
            </a:prstGeom>
          </p:spPr>
          <p:txBody>
            <a:bodyPr lIns="33867" tIns="33867" rIns="33867" bIns="33867" rtlCol="0" anchor="ctr"/>
            <a:lstStyle/>
            <a:p>
              <a:pPr algn="ctr">
                <a:lnSpc>
                  <a:spcPts val="2322"/>
                </a:lnSpc>
              </a:pPr>
              <a:endParaRPr sz="1200"/>
            </a:p>
          </p:txBody>
        </p:sp>
      </p:grpSp>
      <p:sp>
        <p:nvSpPr>
          <p:cNvPr id="326" name="Google Shape;326;p34"/>
          <p:cNvSpPr txBox="1">
            <a:spLocks noGrp="1"/>
          </p:cNvSpPr>
          <p:nvPr>
            <p:ph type="title"/>
          </p:nvPr>
        </p:nvSpPr>
        <p:spPr>
          <a:xfrm>
            <a:off x="2932108" y="1915202"/>
            <a:ext cx="3639200" cy="549200"/>
          </a:xfrm>
          <a:prstGeom prst="rect">
            <a:avLst/>
          </a:prstGeom>
        </p:spPr>
        <p:txBody>
          <a:bodyPr spcFirstLastPara="1" vert="horz" wrap="square" lIns="121900" tIns="121900" rIns="121900" bIns="121900" rtlCol="0" anchor="b" anchorCtr="0">
            <a:noAutofit/>
          </a:bodyPr>
          <a:lstStyle/>
          <a:p>
            <a:r>
              <a:rPr lang="en" b="1" dirty="0">
                <a:solidFill>
                  <a:schemeClr val="bg1"/>
                </a:solidFill>
              </a:rPr>
              <a:t>Introduction</a:t>
            </a:r>
            <a:endParaRPr b="1" dirty="0">
              <a:solidFill>
                <a:schemeClr val="bg1"/>
              </a:solidFill>
            </a:endParaRPr>
          </a:p>
        </p:txBody>
      </p:sp>
      <p:sp>
        <p:nvSpPr>
          <p:cNvPr id="328" name="Google Shape;328;p34"/>
          <p:cNvSpPr txBox="1">
            <a:spLocks noGrp="1"/>
          </p:cNvSpPr>
          <p:nvPr>
            <p:ph type="subTitle" idx="14"/>
          </p:nvPr>
        </p:nvSpPr>
        <p:spPr>
          <a:xfrm>
            <a:off x="2930575" y="4273082"/>
            <a:ext cx="3489224" cy="1184098"/>
          </a:xfrm>
          <a:prstGeom prst="rect">
            <a:avLst/>
          </a:prstGeom>
        </p:spPr>
        <p:txBody>
          <a:bodyPr spcFirstLastPara="1" vert="horz" wrap="square" lIns="121900" tIns="121900" rIns="121900" bIns="121900" rtlCol="0" anchor="t" anchorCtr="0">
            <a:noAutofit/>
          </a:bodyPr>
          <a:lstStyle/>
          <a:p>
            <a:pPr marL="0" indent="0"/>
            <a:r>
              <a:rPr lang="en-US" sz="1800" dirty="0"/>
              <a:t>3.</a:t>
            </a:r>
            <a:r>
              <a:rPr lang="ar-EG" sz="1800" dirty="0"/>
              <a:t>1</a:t>
            </a:r>
            <a:r>
              <a:rPr lang="en-US" sz="1800" dirty="0"/>
              <a:t> Application Idea</a:t>
            </a:r>
            <a:endParaRPr lang="ar-EG" sz="1800" dirty="0"/>
          </a:p>
          <a:p>
            <a:pPr marL="0" indent="0"/>
            <a:r>
              <a:rPr lang="en-US" sz="1800" dirty="0"/>
              <a:t>3.</a:t>
            </a:r>
            <a:r>
              <a:rPr lang="ar-EG" sz="1800" dirty="0"/>
              <a:t>2</a:t>
            </a:r>
            <a:r>
              <a:rPr lang="en-US" sz="1800" dirty="0"/>
              <a:t> User Interface (UI)</a:t>
            </a:r>
          </a:p>
          <a:p>
            <a:pPr marL="0" indent="0"/>
            <a:r>
              <a:rPr lang="en-US" sz="1800" dirty="0"/>
              <a:t>3.3 App Features</a:t>
            </a:r>
          </a:p>
        </p:txBody>
      </p:sp>
      <p:sp>
        <p:nvSpPr>
          <p:cNvPr id="331" name="Google Shape;331;p34"/>
          <p:cNvSpPr txBox="1">
            <a:spLocks noGrp="1"/>
          </p:cNvSpPr>
          <p:nvPr>
            <p:ph type="title" idx="2"/>
          </p:nvPr>
        </p:nvSpPr>
        <p:spPr>
          <a:xfrm>
            <a:off x="1812302" y="1950602"/>
            <a:ext cx="1088800" cy="478400"/>
          </a:xfrm>
          <a:prstGeom prst="rect">
            <a:avLst/>
          </a:prstGeom>
        </p:spPr>
        <p:txBody>
          <a:bodyPr spcFirstLastPara="1" vert="horz" wrap="square" lIns="121900" tIns="121900" rIns="121900" bIns="121900" rtlCol="0" anchor="ctr" anchorCtr="0">
            <a:noAutofit/>
          </a:bodyPr>
          <a:lstStyle/>
          <a:p>
            <a:pPr algn="ctr"/>
            <a:r>
              <a:rPr lang="en" b="1" dirty="0">
                <a:solidFill>
                  <a:schemeClr val="bg1"/>
                </a:solidFill>
              </a:rPr>
              <a:t>01</a:t>
            </a:r>
            <a:endParaRPr b="1" dirty="0">
              <a:solidFill>
                <a:schemeClr val="bg1"/>
              </a:solidFill>
            </a:endParaRPr>
          </a:p>
        </p:txBody>
      </p:sp>
      <p:sp>
        <p:nvSpPr>
          <p:cNvPr id="332" name="Google Shape;332;p34"/>
          <p:cNvSpPr txBox="1">
            <a:spLocks noGrp="1"/>
          </p:cNvSpPr>
          <p:nvPr>
            <p:ph type="subTitle" idx="1"/>
          </p:nvPr>
        </p:nvSpPr>
        <p:spPr>
          <a:xfrm>
            <a:off x="2930575" y="2267447"/>
            <a:ext cx="3196430" cy="1284455"/>
          </a:xfrm>
          <a:prstGeom prst="rect">
            <a:avLst/>
          </a:prstGeom>
        </p:spPr>
        <p:txBody>
          <a:bodyPr spcFirstLastPara="1" vert="horz" wrap="square" lIns="121900" tIns="121900" rIns="121900" bIns="121900" rtlCol="0" anchor="t" anchorCtr="0">
            <a:noAutofit/>
          </a:bodyPr>
          <a:lstStyle/>
          <a:p>
            <a:pPr marL="0" indent="0"/>
            <a:r>
              <a:rPr lang="en-US" sz="1600" dirty="0"/>
              <a:t>1.1 Problem: Skin Cancer</a:t>
            </a:r>
          </a:p>
          <a:p>
            <a:pPr marL="0" indent="0"/>
            <a:r>
              <a:rPr lang="en-US" sz="1600" dirty="0"/>
              <a:t>1.2 Solution: Machine Learning For Skin Cancer Detection</a:t>
            </a:r>
            <a:endParaRPr lang="ar-EG" sz="1600" dirty="0"/>
          </a:p>
          <a:p>
            <a:pPr marL="0" indent="0"/>
            <a:endParaRPr lang="en-US" sz="1600" dirty="0"/>
          </a:p>
          <a:p>
            <a:pPr marL="0" indent="0"/>
            <a:endParaRPr lang="en-US" sz="1600" dirty="0"/>
          </a:p>
        </p:txBody>
      </p:sp>
      <p:sp>
        <p:nvSpPr>
          <p:cNvPr id="333" name="Google Shape;333;p34"/>
          <p:cNvSpPr txBox="1">
            <a:spLocks noGrp="1"/>
          </p:cNvSpPr>
          <p:nvPr>
            <p:ph type="title" idx="3"/>
          </p:nvPr>
        </p:nvSpPr>
        <p:spPr>
          <a:xfrm>
            <a:off x="7545861" y="1740459"/>
            <a:ext cx="3352073" cy="933066"/>
          </a:xfrm>
          <a:prstGeom prst="rect">
            <a:avLst/>
          </a:prstGeom>
        </p:spPr>
        <p:txBody>
          <a:bodyPr spcFirstLastPara="1" vert="horz" wrap="square" lIns="121900" tIns="121900" rIns="121900" bIns="121900" rtlCol="0" anchor="b" anchorCtr="0">
            <a:noAutofit/>
          </a:bodyPr>
          <a:lstStyle/>
          <a:p>
            <a:r>
              <a:rPr lang="en-US" sz="2400" b="1" dirty="0">
                <a:solidFill>
                  <a:schemeClr val="bg1"/>
                </a:solidFill>
              </a:rPr>
              <a:t>Machine Learning Methodology</a:t>
            </a:r>
          </a:p>
        </p:txBody>
      </p:sp>
      <p:sp>
        <p:nvSpPr>
          <p:cNvPr id="334" name="Google Shape;334;p34"/>
          <p:cNvSpPr txBox="1">
            <a:spLocks noGrp="1"/>
          </p:cNvSpPr>
          <p:nvPr>
            <p:ph type="subTitle" idx="5"/>
          </p:nvPr>
        </p:nvSpPr>
        <p:spPr>
          <a:xfrm>
            <a:off x="7545994" y="2464867"/>
            <a:ext cx="3639200" cy="2335533"/>
          </a:xfrm>
          <a:prstGeom prst="rect">
            <a:avLst/>
          </a:prstGeom>
        </p:spPr>
        <p:txBody>
          <a:bodyPr spcFirstLastPara="1" vert="horz" wrap="square" lIns="121900" tIns="121900" rIns="121900" bIns="121900" rtlCol="0" anchor="t" anchorCtr="0">
            <a:noAutofit/>
          </a:bodyPr>
          <a:lstStyle/>
          <a:p>
            <a:pPr marL="0" indent="0"/>
            <a:r>
              <a:rPr lang="en-US" sz="1800" dirty="0"/>
              <a:t>2.1 Modeling Strategy</a:t>
            </a:r>
          </a:p>
          <a:p>
            <a:pPr marL="0" indent="0"/>
            <a:r>
              <a:rPr lang="en-US" sz="1800" dirty="0"/>
              <a:t>2.2 Tools and Libraries</a:t>
            </a:r>
          </a:p>
          <a:p>
            <a:pPr marL="0" indent="0"/>
            <a:r>
              <a:rPr lang="en-US" sz="1800" dirty="0"/>
              <a:t>2.3 Data Exploration</a:t>
            </a:r>
          </a:p>
          <a:p>
            <a:pPr marL="0" indent="0"/>
            <a:r>
              <a:rPr lang="en-US" sz="1800" dirty="0"/>
              <a:t>2.4 Data Preprocessing</a:t>
            </a:r>
          </a:p>
          <a:p>
            <a:pPr marL="0" indent="0"/>
            <a:r>
              <a:rPr lang="en-US" sz="1800" dirty="0"/>
              <a:t>2.5 Model Training</a:t>
            </a:r>
          </a:p>
          <a:p>
            <a:pPr marL="0" indent="0"/>
            <a:r>
              <a:rPr lang="en-US" sz="1800" dirty="0"/>
              <a:t>2.6 Saving the models</a:t>
            </a:r>
          </a:p>
        </p:txBody>
      </p:sp>
      <p:sp>
        <p:nvSpPr>
          <p:cNvPr id="337" name="Google Shape;337;p34"/>
          <p:cNvSpPr txBox="1">
            <a:spLocks noGrp="1"/>
          </p:cNvSpPr>
          <p:nvPr>
            <p:ph type="title" idx="7"/>
          </p:nvPr>
        </p:nvSpPr>
        <p:spPr>
          <a:xfrm>
            <a:off x="6455528" y="1942004"/>
            <a:ext cx="1088800" cy="478400"/>
          </a:xfrm>
          <a:prstGeom prst="rect">
            <a:avLst/>
          </a:prstGeom>
        </p:spPr>
        <p:txBody>
          <a:bodyPr spcFirstLastPara="1" vert="horz" wrap="square" lIns="121900" tIns="121900" rIns="121900" bIns="121900" rtlCol="0" anchor="ctr" anchorCtr="0">
            <a:noAutofit/>
          </a:bodyPr>
          <a:lstStyle/>
          <a:p>
            <a:pPr algn="ctr"/>
            <a:r>
              <a:rPr lang="en" b="1" dirty="0">
                <a:solidFill>
                  <a:schemeClr val="bg1"/>
                </a:solidFill>
              </a:rPr>
              <a:t>02</a:t>
            </a:r>
            <a:endParaRPr b="1" dirty="0">
              <a:solidFill>
                <a:schemeClr val="bg1"/>
              </a:solidFill>
            </a:endParaRPr>
          </a:p>
        </p:txBody>
      </p:sp>
      <p:sp>
        <p:nvSpPr>
          <p:cNvPr id="339" name="Google Shape;339;p34"/>
          <p:cNvSpPr txBox="1">
            <a:spLocks noGrp="1"/>
          </p:cNvSpPr>
          <p:nvPr>
            <p:ph type="title" idx="13"/>
          </p:nvPr>
        </p:nvSpPr>
        <p:spPr>
          <a:xfrm>
            <a:off x="1823780" y="3937847"/>
            <a:ext cx="1088800" cy="478400"/>
          </a:xfrm>
          <a:prstGeom prst="rect">
            <a:avLst/>
          </a:prstGeom>
        </p:spPr>
        <p:txBody>
          <a:bodyPr spcFirstLastPara="1" vert="horz" wrap="square" lIns="121900" tIns="121900" rIns="121900" bIns="121900" rtlCol="0" anchor="ctr" anchorCtr="0">
            <a:noAutofit/>
          </a:bodyPr>
          <a:lstStyle/>
          <a:p>
            <a:pPr algn="ctr"/>
            <a:r>
              <a:rPr lang="en" b="1" dirty="0">
                <a:solidFill>
                  <a:schemeClr val="bg1"/>
                </a:solidFill>
              </a:rPr>
              <a:t>03</a:t>
            </a:r>
            <a:endParaRPr b="1" dirty="0">
              <a:solidFill>
                <a:schemeClr val="bg1"/>
              </a:solidFill>
            </a:endParaRPr>
          </a:p>
        </p:txBody>
      </p:sp>
      <p:sp>
        <p:nvSpPr>
          <p:cNvPr id="343" name="Google Shape;343;p34"/>
          <p:cNvSpPr txBox="1">
            <a:spLocks noGrp="1"/>
          </p:cNvSpPr>
          <p:nvPr>
            <p:ph type="title" idx="21"/>
          </p:nvPr>
        </p:nvSpPr>
        <p:spPr>
          <a:xfrm>
            <a:off x="960000" y="593367"/>
            <a:ext cx="10272000" cy="763600"/>
          </a:xfrm>
          <a:prstGeom prst="rect">
            <a:avLst/>
          </a:prstGeom>
        </p:spPr>
        <p:txBody>
          <a:bodyPr spcFirstLastPara="1" vert="horz" wrap="square" lIns="121900" tIns="121900" rIns="121900" bIns="121900" rtlCol="0" anchor="t" anchorCtr="0">
            <a:noAutofit/>
          </a:bodyPr>
          <a:lstStyle/>
          <a:p>
            <a:pPr algn="ctr"/>
            <a:r>
              <a:rPr lang="en" sz="5347" dirty="0">
                <a:solidFill>
                  <a:srgbClr val="56AEFF"/>
                </a:solidFill>
                <a:ea typeface="+mn-ea"/>
                <a:cs typeface="+mn-cs"/>
              </a:rPr>
              <a:t>Outline</a:t>
            </a:r>
            <a:endParaRPr sz="5347" dirty="0">
              <a:solidFill>
                <a:srgbClr val="56AEFF"/>
              </a:solidFill>
              <a:ea typeface="+mn-ea"/>
              <a:cs typeface="+mn-cs"/>
            </a:endParaRPr>
          </a:p>
        </p:txBody>
      </p:sp>
      <p:sp>
        <p:nvSpPr>
          <p:cNvPr id="327" name="Google Shape;327;p34"/>
          <p:cNvSpPr txBox="1">
            <a:spLocks noGrp="1"/>
          </p:cNvSpPr>
          <p:nvPr>
            <p:ph type="title" idx="9"/>
          </p:nvPr>
        </p:nvSpPr>
        <p:spPr>
          <a:xfrm>
            <a:off x="2930575" y="3863359"/>
            <a:ext cx="3489229" cy="549200"/>
          </a:xfrm>
          <a:prstGeom prst="rect">
            <a:avLst/>
          </a:prstGeom>
        </p:spPr>
        <p:txBody>
          <a:bodyPr spcFirstLastPara="1" vert="horz" wrap="square" lIns="121900" tIns="121900" rIns="121900" bIns="121900" rtlCol="0" anchor="b" anchorCtr="0">
            <a:noAutofit/>
          </a:bodyPr>
          <a:lstStyle/>
          <a:p>
            <a:r>
              <a:rPr lang="en-US" sz="2400" b="1" dirty="0">
                <a:solidFill>
                  <a:schemeClr val="bg1"/>
                </a:solidFill>
              </a:rPr>
              <a:t>Web Application</a:t>
            </a:r>
          </a:p>
        </p:txBody>
      </p:sp>
      <p:sp>
        <p:nvSpPr>
          <p:cNvPr id="35" name="Google Shape;327;p34">
            <a:extLst>
              <a:ext uri="{FF2B5EF4-FFF2-40B4-BE49-F238E27FC236}">
                <a16:creationId xmlns:a16="http://schemas.microsoft.com/office/drawing/2014/main" xmlns="" id="{B0B8CCC2-BA69-88CE-E4FF-3EAB94C5C8AA}"/>
              </a:ext>
            </a:extLst>
          </p:cNvPr>
          <p:cNvSpPr txBox="1">
            <a:spLocks/>
          </p:cNvSpPr>
          <p:nvPr/>
        </p:nvSpPr>
        <p:spPr>
          <a:xfrm>
            <a:off x="7610180" y="4911767"/>
            <a:ext cx="3639200" cy="549200"/>
          </a:xfrm>
          <a:prstGeom prst="rect">
            <a:avLst/>
          </a:prstGeom>
        </p:spPr>
        <p:txBody>
          <a:bodyPr spcFirstLastPara="1" vert="horz" wrap="square" lIns="121900" tIns="121900" rIns="121900" bIns="121900" rtlCol="0" anchor="b" anchorCtr="0">
            <a:noAutofit/>
          </a:bodyPr>
          <a:lstStyle>
            <a:lvl1pPr lvl="0" algn="l" defTabSz="914400" rtl="0" eaLnBrk="1" latinLnBrk="0" hangingPunct="1">
              <a:lnSpc>
                <a:spcPct val="90000"/>
              </a:lnSpc>
              <a:spcBef>
                <a:spcPts val="0"/>
              </a:spcBef>
              <a:spcAft>
                <a:spcPts val="0"/>
              </a:spcAft>
              <a:buSzPts val="2500"/>
              <a:buNone/>
              <a:defRPr sz="2667" kern="1200">
                <a:solidFill>
                  <a:schemeClr val="lt2"/>
                </a:solidFill>
                <a:latin typeface="Avenir Next LT Pro" panose="020B0504020202020204" pitchFamily="34" charset="0"/>
                <a:ea typeface="+mj-ea"/>
                <a:cs typeface="+mj-cs"/>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b="1" dirty="0">
                <a:solidFill>
                  <a:schemeClr val="bg1"/>
                </a:solidFill>
              </a:rPr>
              <a:t>Backend</a:t>
            </a:r>
          </a:p>
        </p:txBody>
      </p:sp>
      <p:sp>
        <p:nvSpPr>
          <p:cNvPr id="36" name="Google Shape;328;p34">
            <a:extLst>
              <a:ext uri="{FF2B5EF4-FFF2-40B4-BE49-F238E27FC236}">
                <a16:creationId xmlns:a16="http://schemas.microsoft.com/office/drawing/2014/main" xmlns="" id="{9519C7A5-5E1B-649A-188D-C17D64F6A9C7}"/>
              </a:ext>
            </a:extLst>
          </p:cNvPr>
          <p:cNvSpPr txBox="1">
            <a:spLocks/>
          </p:cNvSpPr>
          <p:nvPr/>
        </p:nvSpPr>
        <p:spPr>
          <a:xfrm>
            <a:off x="7509450" y="4821911"/>
            <a:ext cx="3639200" cy="703600"/>
          </a:xfrm>
          <a:prstGeom prst="rect">
            <a:avLst/>
          </a:prstGeom>
        </p:spPr>
        <p:txBody>
          <a:bodyPr spcFirstLastPara="1" vert="horz" wrap="square" lIns="121900" tIns="121900" rIns="121900" bIns="121900" rtlCol="0" anchor="t" anchorCtr="0">
            <a:noAutofit/>
          </a:bodyPr>
          <a:lstStyle>
            <a:lvl1pPr marL="228600" lvl="0" indent="-228600" algn="l" defTabSz="914400" rtl="0" eaLnBrk="1" latinLnBrk="0" hangingPunct="1">
              <a:lnSpc>
                <a:spcPct val="100000"/>
              </a:lnSpc>
              <a:spcBef>
                <a:spcPts val="0"/>
              </a:spcBef>
              <a:spcAft>
                <a:spcPts val="0"/>
              </a:spcAft>
              <a:buSzPts val="1600"/>
              <a:buFont typeface="Arial" panose="020B0604020202020204" pitchFamily="34" charset="0"/>
              <a:buNone/>
              <a:defRPr sz="2800" kern="1200">
                <a:solidFill>
                  <a:schemeClr val="tx1"/>
                </a:solidFill>
                <a:latin typeface="Avenir Next LT Pro" panose="020B0504020202020204" pitchFamily="34" charset="0"/>
                <a:ea typeface="+mn-ea"/>
                <a:cs typeface="+mn-cs"/>
              </a:defRPr>
            </a:lvl1pPr>
            <a:lvl2pPr marL="685800" lvl="1" indent="-228600" algn="ctr" defTabSz="914400" rtl="0" eaLnBrk="1" latinLnBrk="0" hangingPunct="1">
              <a:lnSpc>
                <a:spcPct val="100000"/>
              </a:lnSpc>
              <a:spcBef>
                <a:spcPts val="0"/>
              </a:spcBef>
              <a:spcAft>
                <a:spcPts val="0"/>
              </a:spcAft>
              <a:buSzPts val="1600"/>
              <a:buFont typeface="Arial" panose="020B0604020202020204" pitchFamily="34" charset="0"/>
              <a:buNone/>
              <a:defRPr sz="2133" kern="1200">
                <a:solidFill>
                  <a:schemeClr val="tx1"/>
                </a:solidFill>
                <a:latin typeface="Avenir Next LT Pro" panose="020B0504020202020204" pitchFamily="34" charset="0"/>
                <a:ea typeface="+mn-ea"/>
                <a:cs typeface="+mn-cs"/>
              </a:defRPr>
            </a:lvl2pPr>
            <a:lvl3pPr marL="1143000" lvl="2" indent="-228600" algn="ctr" defTabSz="914400" rtl="0" eaLnBrk="1" latinLnBrk="0" hangingPunct="1">
              <a:lnSpc>
                <a:spcPct val="100000"/>
              </a:lnSpc>
              <a:spcBef>
                <a:spcPts val="0"/>
              </a:spcBef>
              <a:spcAft>
                <a:spcPts val="0"/>
              </a:spcAft>
              <a:buSzPts val="1600"/>
              <a:buFont typeface="Arial" panose="020B0604020202020204" pitchFamily="34" charset="0"/>
              <a:buNone/>
              <a:defRPr sz="2133" kern="1200">
                <a:solidFill>
                  <a:schemeClr val="tx1"/>
                </a:solidFill>
                <a:latin typeface="Avenir Next LT Pro" panose="020B0504020202020204" pitchFamily="34" charset="0"/>
                <a:ea typeface="+mn-ea"/>
                <a:cs typeface="+mn-cs"/>
              </a:defRPr>
            </a:lvl3pPr>
            <a:lvl4pPr marL="1600200" lvl="3" indent="-228600" algn="ctr" defTabSz="914400" rtl="0" eaLnBrk="1" latinLnBrk="0" hangingPunct="1">
              <a:lnSpc>
                <a:spcPct val="100000"/>
              </a:lnSpc>
              <a:spcBef>
                <a:spcPts val="0"/>
              </a:spcBef>
              <a:spcAft>
                <a:spcPts val="0"/>
              </a:spcAft>
              <a:buSzPts val="1600"/>
              <a:buFont typeface="Arial" panose="020B0604020202020204" pitchFamily="34" charset="0"/>
              <a:buNone/>
              <a:defRPr sz="2133" kern="1200">
                <a:solidFill>
                  <a:schemeClr val="tx1"/>
                </a:solidFill>
                <a:latin typeface="Avenir Next LT Pro" panose="020B0504020202020204" pitchFamily="34" charset="0"/>
                <a:ea typeface="+mn-ea"/>
                <a:cs typeface="+mn-cs"/>
              </a:defRPr>
            </a:lvl4pPr>
            <a:lvl5pPr marL="2057400" lvl="4" indent="-228600" algn="ctr" defTabSz="914400" rtl="0" eaLnBrk="1" latinLnBrk="0" hangingPunct="1">
              <a:lnSpc>
                <a:spcPct val="100000"/>
              </a:lnSpc>
              <a:spcBef>
                <a:spcPts val="0"/>
              </a:spcBef>
              <a:spcAft>
                <a:spcPts val="0"/>
              </a:spcAft>
              <a:buSzPts val="1600"/>
              <a:buFont typeface="Arial" panose="020B0604020202020204" pitchFamily="34" charset="0"/>
              <a:buNone/>
              <a:defRPr sz="2133" kern="1200">
                <a:solidFill>
                  <a:schemeClr val="tx1"/>
                </a:solidFill>
                <a:latin typeface="Avenir Next LT Pro" panose="020B0504020202020204" pitchFamily="34" charset="0"/>
                <a:ea typeface="+mn-ea"/>
                <a:cs typeface="+mn-cs"/>
              </a:defRPr>
            </a:lvl5pPr>
            <a:lvl6pPr marL="2514600" lvl="5" indent="-228600" algn="ctr" defTabSz="914400" rtl="0" eaLnBrk="1" latinLnBrk="0" hangingPunct="1">
              <a:lnSpc>
                <a:spcPct val="100000"/>
              </a:lnSpc>
              <a:spcBef>
                <a:spcPts val="0"/>
              </a:spcBef>
              <a:spcAft>
                <a:spcPts val="0"/>
              </a:spcAft>
              <a:buSzPts val="1600"/>
              <a:buFont typeface="Arial" panose="020B0604020202020204" pitchFamily="34" charset="0"/>
              <a:buNone/>
              <a:defRPr sz="2133" kern="1200">
                <a:solidFill>
                  <a:schemeClr val="tx1"/>
                </a:solidFill>
                <a:latin typeface="+mn-lt"/>
                <a:ea typeface="+mn-ea"/>
                <a:cs typeface="+mn-cs"/>
              </a:defRPr>
            </a:lvl6pPr>
            <a:lvl7pPr marL="2971800" lvl="6" indent="-228600" algn="ctr" defTabSz="914400" rtl="0" eaLnBrk="1" latinLnBrk="0" hangingPunct="1">
              <a:lnSpc>
                <a:spcPct val="100000"/>
              </a:lnSpc>
              <a:spcBef>
                <a:spcPts val="0"/>
              </a:spcBef>
              <a:spcAft>
                <a:spcPts val="0"/>
              </a:spcAft>
              <a:buSzPts val="1600"/>
              <a:buFont typeface="Arial" panose="020B0604020202020204" pitchFamily="34" charset="0"/>
              <a:buNone/>
              <a:defRPr sz="2133" kern="1200">
                <a:solidFill>
                  <a:schemeClr val="tx1"/>
                </a:solidFill>
                <a:latin typeface="+mn-lt"/>
                <a:ea typeface="+mn-ea"/>
                <a:cs typeface="+mn-cs"/>
              </a:defRPr>
            </a:lvl7pPr>
            <a:lvl8pPr marL="3429000" lvl="7" indent="-228600" algn="ctr" defTabSz="914400" rtl="0" eaLnBrk="1" latinLnBrk="0" hangingPunct="1">
              <a:lnSpc>
                <a:spcPct val="100000"/>
              </a:lnSpc>
              <a:spcBef>
                <a:spcPts val="0"/>
              </a:spcBef>
              <a:spcAft>
                <a:spcPts val="0"/>
              </a:spcAft>
              <a:buSzPts val="1600"/>
              <a:buFont typeface="Arial" panose="020B0604020202020204" pitchFamily="34" charset="0"/>
              <a:buNone/>
              <a:defRPr sz="2133" kern="1200">
                <a:solidFill>
                  <a:schemeClr val="tx1"/>
                </a:solidFill>
                <a:latin typeface="+mn-lt"/>
                <a:ea typeface="+mn-ea"/>
                <a:cs typeface="+mn-cs"/>
              </a:defRPr>
            </a:lvl8pPr>
            <a:lvl9pPr marL="3886200" lvl="8" indent="-228600" algn="ctr" defTabSz="914400" rtl="0" eaLnBrk="1" latinLnBrk="0" hangingPunct="1">
              <a:lnSpc>
                <a:spcPct val="100000"/>
              </a:lnSpc>
              <a:spcBef>
                <a:spcPts val="0"/>
              </a:spcBef>
              <a:spcAft>
                <a:spcPts val="0"/>
              </a:spcAft>
              <a:buSzPts val="1600"/>
              <a:buFont typeface="Arial" panose="020B0604020202020204" pitchFamily="34" charset="0"/>
              <a:buNone/>
              <a:defRPr sz="2133" kern="1200">
                <a:solidFill>
                  <a:schemeClr val="tx1"/>
                </a:solidFill>
                <a:latin typeface="+mn-lt"/>
                <a:ea typeface="+mn-ea"/>
                <a:cs typeface="+mn-cs"/>
              </a:defRPr>
            </a:lvl9pPr>
          </a:lstStyle>
          <a:p>
            <a:pPr marL="0" indent="0"/>
            <a:endParaRPr lang="en-US" sz="1600" dirty="0"/>
          </a:p>
        </p:txBody>
      </p:sp>
      <p:sp>
        <p:nvSpPr>
          <p:cNvPr id="37" name="Google Shape;339;p34">
            <a:extLst>
              <a:ext uri="{FF2B5EF4-FFF2-40B4-BE49-F238E27FC236}">
                <a16:creationId xmlns:a16="http://schemas.microsoft.com/office/drawing/2014/main" xmlns="" id="{982AC456-B8D5-F304-BE12-90D9D63C7F5B}"/>
              </a:ext>
            </a:extLst>
          </p:cNvPr>
          <p:cNvSpPr txBox="1">
            <a:spLocks/>
          </p:cNvSpPr>
          <p:nvPr/>
        </p:nvSpPr>
        <p:spPr>
          <a:xfrm>
            <a:off x="6453047" y="4987111"/>
            <a:ext cx="1088800" cy="478400"/>
          </a:xfrm>
          <a:prstGeom prst="rect">
            <a:avLst/>
          </a:prstGeom>
        </p:spPr>
        <p:txBody>
          <a:bodyPr spcFirstLastPara="1" vert="horz" wrap="square" lIns="121900" tIns="121900" rIns="121900" bIns="121900" rtlCol="0" anchor="ctr" anchorCtr="0">
            <a:noAutofit/>
          </a:bodyPr>
          <a:lstStyle>
            <a:lvl1pPr lvl="0" algn="l" defTabSz="914400" rtl="0" eaLnBrk="1" latinLnBrk="0" hangingPunct="1">
              <a:lnSpc>
                <a:spcPct val="90000"/>
              </a:lnSpc>
              <a:spcBef>
                <a:spcPts val="0"/>
              </a:spcBef>
              <a:spcAft>
                <a:spcPts val="0"/>
              </a:spcAft>
              <a:buSzPts val="2500"/>
              <a:buNone/>
              <a:defRPr sz="4000" kern="1200">
                <a:solidFill>
                  <a:schemeClr val="tx1"/>
                </a:solidFill>
                <a:latin typeface="Avenir Next LT Pro" panose="020B0504020202020204" pitchFamily="34" charset="0"/>
                <a:ea typeface="+mj-ea"/>
                <a:cs typeface="+mj-cs"/>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pPr algn="ctr"/>
            <a:r>
              <a:rPr lang="en" b="1" dirty="0">
                <a:solidFill>
                  <a:schemeClr val="bg1"/>
                </a:solidFill>
              </a:rPr>
              <a:t>04</a:t>
            </a:r>
          </a:p>
        </p:txBody>
      </p:sp>
      <p:sp>
        <p:nvSpPr>
          <p:cNvPr id="2" name="Freeform 31">
            <a:extLst>
              <a:ext uri="{FF2B5EF4-FFF2-40B4-BE49-F238E27FC236}">
                <a16:creationId xmlns:a16="http://schemas.microsoft.com/office/drawing/2014/main" xmlns="" id="{7FC0D909-100F-A049-3F6D-8367C13C5E9C}"/>
              </a:ext>
            </a:extLst>
          </p:cNvPr>
          <p:cNvSpPr/>
          <p:nvPr/>
        </p:nvSpPr>
        <p:spPr>
          <a:xfrm>
            <a:off x="-5087551" y="398337"/>
            <a:ext cx="6051630" cy="6051630"/>
          </a:xfrm>
          <a:custGeom>
            <a:avLst/>
            <a:gdLst/>
            <a:ahLst/>
            <a:cxnLst/>
            <a:rect l="l" t="t" r="r" b="b"/>
            <a:pathLst>
              <a:path w="9077445" h="9077445">
                <a:moveTo>
                  <a:pt x="0" y="0"/>
                </a:moveTo>
                <a:lnTo>
                  <a:pt x="9077444" y="0"/>
                </a:lnTo>
                <a:lnTo>
                  <a:pt x="9077444" y="9077445"/>
                </a:lnTo>
                <a:lnTo>
                  <a:pt x="0" y="907744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txBody>
          <a:bodyPr/>
          <a:lstStyle/>
          <a:p>
            <a:endParaRPr lang="en-US" sz="1200"/>
          </a:p>
        </p:txBody>
      </p:sp>
      <p:sp>
        <p:nvSpPr>
          <p:cNvPr id="29" name="AutoShape 5">
            <a:extLst>
              <a:ext uri="{FF2B5EF4-FFF2-40B4-BE49-F238E27FC236}">
                <a16:creationId xmlns:a16="http://schemas.microsoft.com/office/drawing/2014/main" xmlns="" id="{ED4EC769-B0F7-8F2A-D1A6-30719CA328F9}"/>
              </a:ext>
            </a:extLst>
          </p:cNvPr>
          <p:cNvSpPr/>
          <p:nvPr/>
        </p:nvSpPr>
        <p:spPr>
          <a:xfrm rot="5400000" flipV="1">
            <a:off x="2181531" y="2503811"/>
            <a:ext cx="1188720" cy="0"/>
          </a:xfrm>
          <a:prstGeom prst="line">
            <a:avLst/>
          </a:prstGeom>
          <a:ln w="38100" cap="flat">
            <a:solidFill>
              <a:srgbClr val="FFFFFF"/>
            </a:solidFill>
            <a:prstDash val="solid"/>
            <a:headEnd type="none" w="sm" len="sm"/>
            <a:tailEnd type="none" w="sm" len="sm"/>
          </a:ln>
        </p:spPr>
        <p:txBody>
          <a:bodyPr/>
          <a:lstStyle/>
          <a:p>
            <a:endParaRPr lang="en-US" sz="1200"/>
          </a:p>
        </p:txBody>
      </p:sp>
      <p:sp>
        <p:nvSpPr>
          <p:cNvPr id="30" name="AutoShape 5">
            <a:extLst>
              <a:ext uri="{FF2B5EF4-FFF2-40B4-BE49-F238E27FC236}">
                <a16:creationId xmlns:a16="http://schemas.microsoft.com/office/drawing/2014/main" xmlns="" id="{E60B324F-17F4-61DD-901D-93AAF21A3D53}"/>
              </a:ext>
            </a:extLst>
          </p:cNvPr>
          <p:cNvSpPr/>
          <p:nvPr/>
        </p:nvSpPr>
        <p:spPr>
          <a:xfrm rot="5400000" flipV="1">
            <a:off x="1871116" y="4781748"/>
            <a:ext cx="1828800" cy="0"/>
          </a:xfrm>
          <a:prstGeom prst="line">
            <a:avLst/>
          </a:prstGeom>
          <a:ln w="38100" cap="flat">
            <a:solidFill>
              <a:srgbClr val="FFFFFF"/>
            </a:solidFill>
            <a:prstDash val="solid"/>
            <a:headEnd type="none" w="sm" len="sm"/>
            <a:tailEnd type="none" w="sm" len="sm"/>
          </a:ln>
        </p:spPr>
        <p:txBody>
          <a:bodyPr/>
          <a:lstStyle/>
          <a:p>
            <a:endParaRPr lang="en-US" sz="1200"/>
          </a:p>
        </p:txBody>
      </p:sp>
      <p:sp>
        <p:nvSpPr>
          <p:cNvPr id="32" name="AutoShape 5">
            <a:extLst>
              <a:ext uri="{FF2B5EF4-FFF2-40B4-BE49-F238E27FC236}">
                <a16:creationId xmlns:a16="http://schemas.microsoft.com/office/drawing/2014/main" xmlns="" id="{19562B77-44A8-23AA-B144-C6AD96C148A4}"/>
              </a:ext>
            </a:extLst>
          </p:cNvPr>
          <p:cNvSpPr/>
          <p:nvPr/>
        </p:nvSpPr>
        <p:spPr>
          <a:xfrm rot="5400000" flipV="1">
            <a:off x="6287261" y="3035935"/>
            <a:ext cx="2286000" cy="0"/>
          </a:xfrm>
          <a:prstGeom prst="line">
            <a:avLst/>
          </a:prstGeom>
          <a:ln w="38100" cap="flat">
            <a:solidFill>
              <a:srgbClr val="FFFFFF"/>
            </a:solidFill>
            <a:prstDash val="solid"/>
            <a:headEnd type="none" w="sm" len="sm"/>
            <a:tailEnd type="none" w="sm" len="sm"/>
          </a:ln>
        </p:spPr>
        <p:txBody>
          <a:bodyPr/>
          <a:lstStyle/>
          <a:p>
            <a:endParaRPr lang="en-US" sz="1200"/>
          </a:p>
        </p:txBody>
      </p:sp>
      <p:sp>
        <p:nvSpPr>
          <p:cNvPr id="33" name="AutoShape 5">
            <a:extLst>
              <a:ext uri="{FF2B5EF4-FFF2-40B4-BE49-F238E27FC236}">
                <a16:creationId xmlns:a16="http://schemas.microsoft.com/office/drawing/2014/main" xmlns="" id="{56AA0AB2-ECFA-8A9D-ED7B-9CC517B62657}"/>
              </a:ext>
            </a:extLst>
          </p:cNvPr>
          <p:cNvSpPr/>
          <p:nvPr/>
        </p:nvSpPr>
        <p:spPr>
          <a:xfrm rot="5400000" flipV="1">
            <a:off x="6780556" y="5568638"/>
            <a:ext cx="1280160" cy="0"/>
          </a:xfrm>
          <a:prstGeom prst="line">
            <a:avLst/>
          </a:prstGeom>
          <a:ln w="38100" cap="flat">
            <a:solidFill>
              <a:srgbClr val="FFFFFF"/>
            </a:solidFill>
            <a:prstDash val="solid"/>
            <a:headEnd type="none" w="sm" len="sm"/>
            <a:tailEnd type="none" w="sm" len="sm"/>
          </a:ln>
        </p:spPr>
        <p:txBody>
          <a:bodyPr/>
          <a:lstStyle/>
          <a:p>
            <a:endParaRPr lang="en-US" sz="1200"/>
          </a:p>
        </p:txBody>
      </p:sp>
      <p:sp>
        <p:nvSpPr>
          <p:cNvPr id="11" name="Google Shape;328;p34">
            <a:extLst>
              <a:ext uri="{FF2B5EF4-FFF2-40B4-BE49-F238E27FC236}">
                <a16:creationId xmlns:a16="http://schemas.microsoft.com/office/drawing/2014/main" xmlns="" id="{03BACB34-EE58-BB48-C87A-EEB3A38AB2FD}"/>
              </a:ext>
            </a:extLst>
          </p:cNvPr>
          <p:cNvSpPr txBox="1">
            <a:spLocks/>
          </p:cNvSpPr>
          <p:nvPr/>
        </p:nvSpPr>
        <p:spPr>
          <a:xfrm>
            <a:off x="7584438" y="5192635"/>
            <a:ext cx="3410662" cy="703600"/>
          </a:xfrm>
          <a:prstGeom prst="rect">
            <a:avLst/>
          </a:prstGeom>
        </p:spPr>
        <p:txBody>
          <a:bodyPr spcFirstLastPara="1" vert="horz" wrap="square" lIns="121900" tIns="121900" rIns="121900" bIns="121900" rtlCol="0" anchor="t" anchorCtr="0">
            <a:noAutofit/>
          </a:bodyPr>
          <a:lstStyle>
            <a:lvl1pPr marL="228600" lvl="0" indent="-228600" algn="l" defTabSz="914400" rtl="0" eaLnBrk="1" latinLnBrk="0" hangingPunct="1">
              <a:lnSpc>
                <a:spcPct val="100000"/>
              </a:lnSpc>
              <a:spcBef>
                <a:spcPts val="0"/>
              </a:spcBef>
              <a:spcAft>
                <a:spcPts val="0"/>
              </a:spcAft>
              <a:buSzPts val="1600"/>
              <a:buFont typeface="Arial" panose="020B0604020202020204" pitchFamily="34" charset="0"/>
              <a:buNone/>
              <a:defRPr sz="2800" kern="1200">
                <a:solidFill>
                  <a:schemeClr val="bg1"/>
                </a:solidFill>
                <a:latin typeface="Avenir Next LT Pro" panose="020B0504020202020204" pitchFamily="34" charset="0"/>
                <a:ea typeface="+mn-ea"/>
                <a:cs typeface="+mn-cs"/>
              </a:defRPr>
            </a:lvl1pPr>
            <a:lvl2pPr marL="685800" lvl="1" indent="-228600" algn="ctr" defTabSz="914400" rtl="0" eaLnBrk="1" latinLnBrk="0" hangingPunct="1">
              <a:lnSpc>
                <a:spcPct val="100000"/>
              </a:lnSpc>
              <a:spcBef>
                <a:spcPts val="0"/>
              </a:spcBef>
              <a:spcAft>
                <a:spcPts val="0"/>
              </a:spcAft>
              <a:buSzPts val="1600"/>
              <a:buFont typeface="Arial" panose="020B0604020202020204" pitchFamily="34" charset="0"/>
              <a:buNone/>
              <a:defRPr sz="2133" kern="1200">
                <a:solidFill>
                  <a:schemeClr val="bg1"/>
                </a:solidFill>
                <a:latin typeface="Avenir Next LT Pro" panose="020B0504020202020204" pitchFamily="34" charset="0"/>
                <a:ea typeface="+mn-ea"/>
                <a:cs typeface="+mn-cs"/>
              </a:defRPr>
            </a:lvl2pPr>
            <a:lvl3pPr marL="1143000" lvl="2" indent="-228600" algn="ctr" defTabSz="914400" rtl="0" eaLnBrk="1" latinLnBrk="0" hangingPunct="1">
              <a:lnSpc>
                <a:spcPct val="100000"/>
              </a:lnSpc>
              <a:spcBef>
                <a:spcPts val="0"/>
              </a:spcBef>
              <a:spcAft>
                <a:spcPts val="0"/>
              </a:spcAft>
              <a:buSzPts val="1600"/>
              <a:buFont typeface="Arial" panose="020B0604020202020204" pitchFamily="34" charset="0"/>
              <a:buNone/>
              <a:defRPr sz="2133" kern="1200">
                <a:solidFill>
                  <a:schemeClr val="bg1"/>
                </a:solidFill>
                <a:latin typeface="Avenir Next LT Pro" panose="020B0504020202020204" pitchFamily="34" charset="0"/>
                <a:ea typeface="+mn-ea"/>
                <a:cs typeface="+mn-cs"/>
              </a:defRPr>
            </a:lvl3pPr>
            <a:lvl4pPr marL="1600200" lvl="3" indent="-228600" algn="ctr" defTabSz="914400" rtl="0" eaLnBrk="1" latinLnBrk="0" hangingPunct="1">
              <a:lnSpc>
                <a:spcPct val="100000"/>
              </a:lnSpc>
              <a:spcBef>
                <a:spcPts val="0"/>
              </a:spcBef>
              <a:spcAft>
                <a:spcPts val="0"/>
              </a:spcAft>
              <a:buSzPts val="1600"/>
              <a:buFont typeface="Arial" panose="020B0604020202020204" pitchFamily="34" charset="0"/>
              <a:buNone/>
              <a:defRPr sz="2133" kern="1200">
                <a:solidFill>
                  <a:schemeClr val="bg1"/>
                </a:solidFill>
                <a:latin typeface="Avenir Next LT Pro" panose="020B0504020202020204" pitchFamily="34" charset="0"/>
                <a:ea typeface="+mn-ea"/>
                <a:cs typeface="+mn-cs"/>
              </a:defRPr>
            </a:lvl4pPr>
            <a:lvl5pPr marL="2057400" lvl="4" indent="-228600" algn="ctr" defTabSz="914400" rtl="0" eaLnBrk="1" latinLnBrk="0" hangingPunct="1">
              <a:lnSpc>
                <a:spcPct val="100000"/>
              </a:lnSpc>
              <a:spcBef>
                <a:spcPts val="0"/>
              </a:spcBef>
              <a:spcAft>
                <a:spcPts val="0"/>
              </a:spcAft>
              <a:buSzPts val="1600"/>
              <a:buFont typeface="Arial" panose="020B0604020202020204" pitchFamily="34" charset="0"/>
              <a:buNone/>
              <a:defRPr sz="2133" kern="1200">
                <a:solidFill>
                  <a:schemeClr val="bg1"/>
                </a:solidFill>
                <a:latin typeface="Avenir Next LT Pro" panose="020B0504020202020204" pitchFamily="34" charset="0"/>
                <a:ea typeface="+mn-ea"/>
                <a:cs typeface="+mn-cs"/>
              </a:defRPr>
            </a:lvl5pPr>
            <a:lvl6pPr marL="2514600" lvl="5" indent="-228600" algn="ctr" defTabSz="914400" rtl="0" eaLnBrk="1" latinLnBrk="0" hangingPunct="1">
              <a:lnSpc>
                <a:spcPct val="100000"/>
              </a:lnSpc>
              <a:spcBef>
                <a:spcPts val="0"/>
              </a:spcBef>
              <a:spcAft>
                <a:spcPts val="0"/>
              </a:spcAft>
              <a:buSzPts val="1600"/>
              <a:buFont typeface="Arial" panose="020B0604020202020204" pitchFamily="34" charset="0"/>
              <a:buNone/>
              <a:defRPr sz="2133" kern="1200">
                <a:solidFill>
                  <a:schemeClr val="tx1"/>
                </a:solidFill>
                <a:latin typeface="+mn-lt"/>
                <a:ea typeface="+mn-ea"/>
                <a:cs typeface="+mn-cs"/>
              </a:defRPr>
            </a:lvl6pPr>
            <a:lvl7pPr marL="2971800" lvl="6" indent="-228600" algn="ctr" defTabSz="914400" rtl="0" eaLnBrk="1" latinLnBrk="0" hangingPunct="1">
              <a:lnSpc>
                <a:spcPct val="100000"/>
              </a:lnSpc>
              <a:spcBef>
                <a:spcPts val="0"/>
              </a:spcBef>
              <a:spcAft>
                <a:spcPts val="0"/>
              </a:spcAft>
              <a:buSzPts val="1600"/>
              <a:buFont typeface="Arial" panose="020B0604020202020204" pitchFamily="34" charset="0"/>
              <a:buNone/>
              <a:defRPr sz="2133" kern="1200">
                <a:solidFill>
                  <a:schemeClr val="tx1"/>
                </a:solidFill>
                <a:latin typeface="+mn-lt"/>
                <a:ea typeface="+mn-ea"/>
                <a:cs typeface="+mn-cs"/>
              </a:defRPr>
            </a:lvl7pPr>
            <a:lvl8pPr marL="3429000" lvl="7" indent="-228600" algn="ctr" defTabSz="914400" rtl="0" eaLnBrk="1" latinLnBrk="0" hangingPunct="1">
              <a:lnSpc>
                <a:spcPct val="100000"/>
              </a:lnSpc>
              <a:spcBef>
                <a:spcPts val="0"/>
              </a:spcBef>
              <a:spcAft>
                <a:spcPts val="0"/>
              </a:spcAft>
              <a:buSzPts val="1600"/>
              <a:buFont typeface="Arial" panose="020B0604020202020204" pitchFamily="34" charset="0"/>
              <a:buNone/>
              <a:defRPr sz="2133" kern="1200">
                <a:solidFill>
                  <a:schemeClr val="tx1"/>
                </a:solidFill>
                <a:latin typeface="+mn-lt"/>
                <a:ea typeface="+mn-ea"/>
                <a:cs typeface="+mn-cs"/>
              </a:defRPr>
            </a:lvl8pPr>
            <a:lvl9pPr marL="3886200" lvl="8" indent="-228600" algn="ctr" defTabSz="914400" rtl="0" eaLnBrk="1" latinLnBrk="0" hangingPunct="1">
              <a:lnSpc>
                <a:spcPct val="100000"/>
              </a:lnSpc>
              <a:spcBef>
                <a:spcPts val="0"/>
              </a:spcBef>
              <a:spcAft>
                <a:spcPts val="0"/>
              </a:spcAft>
              <a:buSzPts val="1600"/>
              <a:buFont typeface="Arial" panose="020B0604020202020204" pitchFamily="34" charset="0"/>
              <a:buNone/>
              <a:defRPr sz="2133" kern="1200">
                <a:solidFill>
                  <a:schemeClr val="tx1"/>
                </a:solidFill>
                <a:latin typeface="+mn-lt"/>
                <a:ea typeface="+mn-ea"/>
                <a:cs typeface="+mn-cs"/>
              </a:defRPr>
            </a:lvl9pPr>
          </a:lstStyle>
          <a:p>
            <a:pPr marL="0" indent="0"/>
            <a:r>
              <a:rPr lang="en-US" sz="1600" dirty="0"/>
              <a:t>3.</a:t>
            </a:r>
            <a:r>
              <a:rPr lang="ar-EG" sz="1600" dirty="0"/>
              <a:t>1</a:t>
            </a:r>
            <a:r>
              <a:rPr lang="en-US" sz="1600" dirty="0"/>
              <a:t> Development with .NET</a:t>
            </a:r>
            <a:endParaRPr lang="ar-EG" sz="1600" dirty="0"/>
          </a:p>
          <a:p>
            <a:pPr marL="0" indent="0"/>
            <a:r>
              <a:rPr lang="en-US" sz="1600" dirty="0"/>
              <a:t>3.</a:t>
            </a:r>
            <a:r>
              <a:rPr lang="ar-EG" sz="1600" dirty="0"/>
              <a:t>2</a:t>
            </a:r>
            <a:r>
              <a:rPr lang="en-US" sz="1600" dirty="0"/>
              <a:t> Data design and </a:t>
            </a:r>
            <a:r>
              <a:rPr lang="en-US" sz="1600" dirty="0" smtClean="0"/>
              <a:t>Packages</a:t>
            </a:r>
            <a:endParaRPr lang="en-US" sz="1600" dirty="0"/>
          </a:p>
          <a:p>
            <a:pPr marL="0" indent="0"/>
            <a:r>
              <a:rPr lang="en-US" sz="1600" dirty="0"/>
              <a:t>3.</a:t>
            </a:r>
            <a:r>
              <a:rPr lang="ar-EG" sz="1600" dirty="0"/>
              <a:t>3</a:t>
            </a:r>
            <a:r>
              <a:rPr lang="en-US" sz="1600" dirty="0"/>
              <a:t> Architecture and Design Patterns</a:t>
            </a:r>
          </a:p>
          <a:p>
            <a:pPr marL="0" indent="0"/>
            <a:r>
              <a:rPr lang="en-US" sz="1600" dirty="0"/>
              <a:t>3.</a:t>
            </a:r>
            <a:r>
              <a:rPr lang="ar-EG" sz="1600" dirty="0"/>
              <a:t>4</a:t>
            </a:r>
            <a:r>
              <a:rPr lang="en-US" sz="1600" dirty="0"/>
              <a:t> Project Structure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5831"/>
            <a:ext cx="10515600" cy="1325563"/>
          </a:xfrm>
        </p:spPr>
        <p:txBody>
          <a:bodyPr/>
          <a:lstStyle/>
          <a:p>
            <a:pPr algn="ctr"/>
            <a:r>
              <a:rPr lang="en-US" dirty="0"/>
              <a:t>Data pre processing</a:t>
            </a:r>
          </a:p>
        </p:txBody>
      </p:sp>
      <p:sp>
        <p:nvSpPr>
          <p:cNvPr id="3" name="Content Placeholder 2"/>
          <p:cNvSpPr>
            <a:spLocks noGrp="1"/>
          </p:cNvSpPr>
          <p:nvPr>
            <p:ph idx="4294967295"/>
          </p:nvPr>
        </p:nvSpPr>
        <p:spPr>
          <a:xfrm>
            <a:off x="251619" y="1511394"/>
            <a:ext cx="11743157" cy="5230065"/>
          </a:xfrm>
        </p:spPr>
        <p:txBody>
          <a:bodyPr>
            <a:normAutofit/>
          </a:bodyPr>
          <a:lstStyle/>
          <a:p>
            <a:pPr marL="0" indent="0">
              <a:buNone/>
            </a:pPr>
            <a:r>
              <a:rPr lang="en-US" dirty="0"/>
              <a:t>3. Data Oversampling and Data Augmentation: </a:t>
            </a:r>
          </a:p>
          <a:p>
            <a:pPr marL="0" indent="0">
              <a:buNone/>
            </a:pPr>
            <a:r>
              <a:rPr lang="en-US" dirty="0"/>
              <a:t>Deep neural networks perform better with large amounts of data with a distribution that matches the test data. First, we use data Oversampling to deal with the class imbalance in the datasets. This is done by making multiple copies of the images in the minority classes so that in the end, all classes contain an equal number of images. </a:t>
            </a:r>
          </a:p>
          <a:p>
            <a:pPr marL="0" indent="0">
              <a:buNone/>
            </a:pPr>
            <a:endParaRPr lang="en-US" dirty="0"/>
          </a:p>
          <a:p>
            <a:pPr marL="0" indent="0">
              <a:buNone/>
            </a:pPr>
            <a:r>
              <a:rPr lang="en-US" dirty="0"/>
              <a:t>Data augmentation:  aims to create images that depict the features of its class in every possible angle, such that, at whatever angle the image may be taken, our trained model can predict it with more precision. We use a data augmentation layer at the beginning of all our models. </a:t>
            </a:r>
            <a:endParaRPr lang="en-US" sz="4400" dirty="0"/>
          </a:p>
          <a:p>
            <a:pPr marL="0" indent="0">
              <a:buNone/>
            </a:pPr>
            <a:endParaRPr lang="en-US" sz="4400" dirty="0"/>
          </a:p>
        </p:txBody>
      </p:sp>
    </p:spTree>
    <p:extLst>
      <p:ext uri="{BB962C8B-B14F-4D97-AF65-F5344CB8AC3E}">
        <p14:creationId xmlns:p14="http://schemas.microsoft.com/office/powerpoint/2010/main" val="37605706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Different techniques used for this are: </a:t>
            </a:r>
          </a:p>
        </p:txBody>
      </p:sp>
      <p:sp>
        <p:nvSpPr>
          <p:cNvPr id="3" name="Content Placeholder 2"/>
          <p:cNvSpPr>
            <a:spLocks noGrp="1"/>
          </p:cNvSpPr>
          <p:nvPr>
            <p:ph idx="1"/>
          </p:nvPr>
        </p:nvSpPr>
        <p:spPr/>
        <p:txBody>
          <a:bodyPr/>
          <a:lstStyle/>
          <a:p>
            <a:pPr marL="0" lvl="0" indent="0">
              <a:buNone/>
            </a:pPr>
            <a:r>
              <a:rPr lang="en-US" dirty="0"/>
              <a:t>1. Randomly rotate the images in the range from 0 to 180 degrees</a:t>
            </a:r>
          </a:p>
          <a:p>
            <a:pPr marL="0" lvl="0" indent="0">
              <a:buNone/>
            </a:pPr>
            <a:r>
              <a:rPr lang="en-US" dirty="0"/>
              <a:t>2. Randomly zoom images</a:t>
            </a:r>
          </a:p>
          <a:p>
            <a:pPr marL="0" lvl="0" indent="0">
              <a:buNone/>
            </a:pPr>
            <a:r>
              <a:rPr lang="en-US" dirty="0"/>
              <a:t>3. Randomly flip images horizontally</a:t>
            </a:r>
          </a:p>
          <a:p>
            <a:pPr marL="0" lvl="0" indent="0">
              <a:buNone/>
            </a:pPr>
            <a:r>
              <a:rPr lang="en-US" dirty="0"/>
              <a:t>4. Randomly flip images vertically</a:t>
            </a:r>
          </a:p>
          <a:p>
            <a:pPr marL="0" lvl="0" indent="0">
              <a:buNone/>
            </a:pPr>
            <a:r>
              <a:rPr lang="en-US" dirty="0"/>
              <a:t>5. Randomly shift the images horizontally</a:t>
            </a:r>
          </a:p>
          <a:p>
            <a:pPr marL="0" lvl="0" indent="0">
              <a:buNone/>
            </a:pPr>
            <a:r>
              <a:rPr lang="en-US" dirty="0"/>
              <a:t>6. Randomly shift the images vertically</a:t>
            </a:r>
          </a:p>
        </p:txBody>
      </p:sp>
      <p:pic>
        <p:nvPicPr>
          <p:cNvPr id="5" name="Picture 4"/>
          <p:cNvPicPr>
            <a:picLocks noChangeAspect="1"/>
          </p:cNvPicPr>
          <p:nvPr/>
        </p:nvPicPr>
        <p:blipFill>
          <a:blip r:embed="rId2"/>
          <a:stretch>
            <a:fillRect/>
          </a:stretch>
        </p:blipFill>
        <p:spPr>
          <a:xfrm>
            <a:off x="7462982" y="2353296"/>
            <a:ext cx="4139543" cy="2700762"/>
          </a:xfrm>
          <a:prstGeom prst="rect">
            <a:avLst/>
          </a:prstGeom>
        </p:spPr>
      </p:pic>
      <p:pic>
        <p:nvPicPr>
          <p:cNvPr id="6" name="Picture 5"/>
          <p:cNvPicPr>
            <a:picLocks noChangeAspect="1"/>
          </p:cNvPicPr>
          <p:nvPr/>
        </p:nvPicPr>
        <p:blipFill>
          <a:blip r:embed="rId3"/>
          <a:stretch>
            <a:fillRect/>
          </a:stretch>
        </p:blipFill>
        <p:spPr>
          <a:xfrm>
            <a:off x="4327712" y="5054058"/>
            <a:ext cx="2530288" cy="2510924"/>
          </a:xfrm>
          <a:prstGeom prst="rect">
            <a:avLst/>
          </a:prstGeom>
        </p:spPr>
      </p:pic>
    </p:spTree>
    <p:extLst>
      <p:ext uri="{BB962C8B-B14F-4D97-AF65-F5344CB8AC3E}">
        <p14:creationId xmlns:p14="http://schemas.microsoft.com/office/powerpoint/2010/main" val="8820913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Limitation of previous work </a:t>
            </a:r>
          </a:p>
        </p:txBody>
      </p:sp>
      <p:sp>
        <p:nvSpPr>
          <p:cNvPr id="3" name="Content Placeholder 2"/>
          <p:cNvSpPr>
            <a:spLocks noGrp="1"/>
          </p:cNvSpPr>
          <p:nvPr>
            <p:ph idx="1"/>
          </p:nvPr>
        </p:nvSpPr>
        <p:spPr>
          <a:xfrm>
            <a:off x="215153" y="1721224"/>
            <a:ext cx="11138647" cy="4455739"/>
          </a:xfrm>
        </p:spPr>
        <p:txBody>
          <a:bodyPr/>
          <a:lstStyle/>
          <a:p>
            <a:pPr marL="0" indent="0">
              <a:buNone/>
            </a:pPr>
            <a:endParaRPr lang="en-US" dirty="0"/>
          </a:p>
          <a:p>
            <a:pPr marL="0" indent="0">
              <a:buNone/>
            </a:pPr>
            <a:r>
              <a:rPr lang="en-US" dirty="0"/>
              <a:t>                                        Data set imbalance</a:t>
            </a:r>
          </a:p>
          <a:p>
            <a:pPr marL="0" indent="0">
              <a:buNone/>
            </a:pPr>
            <a:endParaRPr lang="ar-EG" dirty="0"/>
          </a:p>
          <a:p>
            <a:pPr marL="0" indent="0">
              <a:buNone/>
            </a:pPr>
            <a:r>
              <a:rPr lang="ar-EG" dirty="0"/>
              <a:t> </a:t>
            </a:r>
            <a:r>
              <a:rPr lang="en-US" dirty="0"/>
              <a:t>                                                Low quality images</a:t>
            </a:r>
          </a:p>
          <a:p>
            <a:pPr marL="0" indent="0">
              <a:buNone/>
            </a:pPr>
            <a:endParaRPr lang="en-US" dirty="0"/>
          </a:p>
          <a:p>
            <a:pPr marL="0" indent="0">
              <a:buNone/>
            </a:pPr>
            <a:r>
              <a:rPr lang="ar-EG" dirty="0"/>
              <a:t> </a:t>
            </a:r>
            <a:r>
              <a:rPr lang="en-US" dirty="0"/>
              <a:t>                                                   Similarities between types of cancer</a:t>
            </a:r>
          </a:p>
          <a:p>
            <a:endParaRPr lang="en-US" dirty="0"/>
          </a:p>
        </p:txBody>
      </p:sp>
      <p:pic>
        <p:nvPicPr>
          <p:cNvPr id="4" name="Picture 3"/>
          <p:cNvPicPr>
            <a:picLocks noChangeAspect="1"/>
          </p:cNvPicPr>
          <p:nvPr/>
        </p:nvPicPr>
        <p:blipFill>
          <a:blip r:embed="rId2"/>
          <a:stretch>
            <a:fillRect/>
          </a:stretch>
        </p:blipFill>
        <p:spPr>
          <a:xfrm>
            <a:off x="399770" y="1810871"/>
            <a:ext cx="3102208" cy="393466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2579860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89877"/>
            <a:ext cx="10515600" cy="1143000"/>
          </a:xfrm>
        </p:spPr>
        <p:txBody>
          <a:bodyPr>
            <a:normAutofit fontScale="90000"/>
          </a:bodyPr>
          <a:lstStyle/>
          <a:p>
            <a:r>
              <a:rPr lang="en-US" b="1" dirty="0"/>
              <a:t> Model Training</a:t>
            </a:r>
            <a:br>
              <a:rPr lang="en-US" b="1" dirty="0"/>
            </a:br>
            <a:r>
              <a:rPr lang="en-US" dirty="0"/>
              <a:t>The model used is a </a:t>
            </a:r>
            <a:r>
              <a:rPr lang="en-US" b="1" dirty="0"/>
              <a:t>Convolutional Neural Network (CNN)</a:t>
            </a:r>
            <a:r>
              <a:rPr lang="en-US" dirty="0"/>
              <a:t>.</a:t>
            </a:r>
            <a:br>
              <a:rPr lang="en-US" dirty="0"/>
            </a:br>
            <a:r>
              <a:rPr lang="en-US" dirty="0"/>
              <a:t>All models were trained for 30 epochs.</a:t>
            </a:r>
            <a:br>
              <a:rPr lang="en-US" dirty="0"/>
            </a:br>
            <a:r>
              <a:rPr lang="en-US" dirty="0"/>
              <a:t/>
            </a:r>
            <a:br>
              <a:rPr lang="en-US" dirty="0"/>
            </a:br>
            <a:endParaRPr lang="en-US" dirty="0"/>
          </a:p>
        </p:txBody>
      </p:sp>
      <p:pic>
        <p:nvPicPr>
          <p:cNvPr id="6" name="Content Placeholder 5"/>
          <p:cNvPicPr>
            <a:picLocks noGrp="1" noChangeAspect="1"/>
          </p:cNvPicPr>
          <p:nvPr>
            <p:ph idx="1"/>
          </p:nvPr>
        </p:nvPicPr>
        <p:blipFill>
          <a:blip r:embed="rId2"/>
          <a:stretch>
            <a:fillRect/>
          </a:stretch>
        </p:blipFill>
        <p:spPr>
          <a:xfrm>
            <a:off x="2085975" y="2510072"/>
            <a:ext cx="8020050" cy="4219575"/>
          </a:xfrm>
          <a:prstGeom prst="rect">
            <a:avLst/>
          </a:prstGeom>
        </p:spPr>
      </p:pic>
    </p:spTree>
    <p:extLst>
      <p:ext uri="{BB962C8B-B14F-4D97-AF65-F5344CB8AC3E}">
        <p14:creationId xmlns:p14="http://schemas.microsoft.com/office/powerpoint/2010/main" val="20242683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Results</a:t>
            </a:r>
          </a:p>
        </p:txBody>
      </p:sp>
      <p:pic>
        <p:nvPicPr>
          <p:cNvPr id="5" name="Content Placeholder 4"/>
          <p:cNvPicPr>
            <a:picLocks noGrp="1" noChangeAspect="1"/>
          </p:cNvPicPr>
          <p:nvPr>
            <p:ph idx="1"/>
          </p:nvPr>
        </p:nvPicPr>
        <p:blipFill>
          <a:blip r:embed="rId2"/>
          <a:stretch>
            <a:fillRect/>
          </a:stretch>
        </p:blipFill>
        <p:spPr>
          <a:xfrm>
            <a:off x="336177" y="3387260"/>
            <a:ext cx="5481918" cy="2907361"/>
          </a:xfrm>
          <a:prstGeom prst="rect">
            <a:avLst/>
          </a:prstGeom>
        </p:spPr>
      </p:pic>
      <p:pic>
        <p:nvPicPr>
          <p:cNvPr id="6" name="Picture 5"/>
          <p:cNvPicPr>
            <a:picLocks noChangeAspect="1"/>
          </p:cNvPicPr>
          <p:nvPr/>
        </p:nvPicPr>
        <p:blipFill>
          <a:blip r:embed="rId3"/>
          <a:stretch>
            <a:fillRect/>
          </a:stretch>
        </p:blipFill>
        <p:spPr>
          <a:xfrm>
            <a:off x="6096000" y="3254188"/>
            <a:ext cx="5823759" cy="3173506"/>
          </a:xfrm>
          <a:prstGeom prst="rect">
            <a:avLst/>
          </a:prstGeom>
        </p:spPr>
      </p:pic>
      <p:sp>
        <p:nvSpPr>
          <p:cNvPr id="10" name="Content Placeholder 2">
            <a:extLst>
              <a:ext uri="{FF2B5EF4-FFF2-40B4-BE49-F238E27FC236}">
                <a16:creationId xmlns:a16="http://schemas.microsoft.com/office/drawing/2014/main" xmlns="" id="{52C086F1-908D-4F4F-0A25-6870EE319946}"/>
              </a:ext>
            </a:extLst>
          </p:cNvPr>
          <p:cNvSpPr txBox="1">
            <a:spLocks/>
          </p:cNvSpPr>
          <p:nvPr/>
        </p:nvSpPr>
        <p:spPr>
          <a:xfrm>
            <a:off x="419100" y="1423729"/>
            <a:ext cx="11353800" cy="12480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venir Next LT Pro" panose="020B05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venir Next LT Pro" panose="020B05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venir Next LT Pro" panose="020B05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dirty="0"/>
              <a:t>Model-1: </a:t>
            </a:r>
            <a:r>
              <a:rPr lang="en-US" sz="1800" dirty="0"/>
              <a:t>CNN 99</a:t>
            </a:r>
            <a:r>
              <a:rPr lang="ar-EG" sz="1800" dirty="0"/>
              <a:t>.5</a:t>
            </a:r>
            <a:r>
              <a:rPr lang="en-US" sz="1800" dirty="0"/>
              <a:t>% training accuracy, and a 9</a:t>
            </a:r>
            <a:r>
              <a:rPr lang="ar-EG" sz="1800" dirty="0"/>
              <a:t>9</a:t>
            </a:r>
            <a:r>
              <a:rPr lang="en-US" sz="1800" dirty="0"/>
              <a:t>% test accuracy.</a:t>
            </a:r>
          </a:p>
          <a:p>
            <a:pPr marL="0" indent="0">
              <a:buFont typeface="Arial" panose="020B0604020202020204" pitchFamily="34" charset="0"/>
              <a:buNone/>
            </a:pPr>
            <a:endParaRPr lang="en-US" sz="1800" dirty="0"/>
          </a:p>
          <a:p>
            <a:pPr marL="0" indent="0">
              <a:buFont typeface="Arial" panose="020B0604020202020204" pitchFamily="34" charset="0"/>
              <a:buNone/>
            </a:pPr>
            <a:r>
              <a:rPr lang="en-US" sz="1800" b="1" dirty="0"/>
              <a:t>Model-2: </a:t>
            </a:r>
            <a:r>
              <a:rPr lang="en-US" sz="1800" dirty="0"/>
              <a:t>ResNet101  95% training accuracy and a 93% test accuracy.</a:t>
            </a:r>
          </a:p>
          <a:p>
            <a:pPr marL="0" indent="0">
              <a:buFont typeface="Arial" panose="020B0604020202020204" pitchFamily="34" charset="0"/>
              <a:buNone/>
            </a:pPr>
            <a:endParaRPr lang="en-US" sz="1800" dirty="0"/>
          </a:p>
          <a:p>
            <a:pPr marL="0" indent="0">
              <a:buFont typeface="Arial" panose="020B0604020202020204" pitchFamily="34" charset="0"/>
              <a:buNone/>
            </a:pPr>
            <a:endParaRPr lang="en-US" sz="1800" dirty="0"/>
          </a:p>
          <a:p>
            <a:pPr marL="0" indent="0">
              <a:buFont typeface="Arial" panose="020B0604020202020204" pitchFamily="34" charset="0"/>
              <a:buNone/>
            </a:pPr>
            <a:endParaRPr lang="en-US" sz="1800" dirty="0"/>
          </a:p>
        </p:txBody>
      </p:sp>
    </p:spTree>
    <p:extLst>
      <p:ext uri="{BB962C8B-B14F-4D97-AF65-F5344CB8AC3E}">
        <p14:creationId xmlns:p14="http://schemas.microsoft.com/office/powerpoint/2010/main" val="41862335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 8. Save the Model</a:t>
            </a:r>
            <a:br>
              <a:rPr lang="en-US" b="1" dirty="0"/>
            </a:br>
            <a:endParaRPr lang="en-US" dirty="0"/>
          </a:p>
        </p:txBody>
      </p:sp>
      <p:pic>
        <p:nvPicPr>
          <p:cNvPr id="3" name="Picture 2"/>
          <p:cNvPicPr>
            <a:picLocks noChangeAspect="1"/>
          </p:cNvPicPr>
          <p:nvPr/>
        </p:nvPicPr>
        <p:blipFill>
          <a:blip r:embed="rId2"/>
          <a:stretch>
            <a:fillRect/>
          </a:stretch>
        </p:blipFill>
        <p:spPr>
          <a:xfrm>
            <a:off x="2586878" y="1406338"/>
            <a:ext cx="6838950" cy="4619625"/>
          </a:xfrm>
          <a:prstGeom prst="rect">
            <a:avLst/>
          </a:prstGeom>
        </p:spPr>
      </p:pic>
    </p:spTree>
    <p:extLst>
      <p:ext uri="{BB962C8B-B14F-4D97-AF65-F5344CB8AC3E}">
        <p14:creationId xmlns:p14="http://schemas.microsoft.com/office/powerpoint/2010/main" val="23430616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BE6221-5C7D-DF6A-898A-DA77071B6529}"/>
              </a:ext>
            </a:extLst>
          </p:cNvPr>
          <p:cNvSpPr>
            <a:spLocks noGrp="1"/>
          </p:cNvSpPr>
          <p:nvPr>
            <p:ph type="ctrTitle"/>
          </p:nvPr>
        </p:nvSpPr>
        <p:spPr/>
        <p:txBody>
          <a:bodyPr/>
          <a:lstStyle/>
          <a:p>
            <a:r>
              <a:rPr lang="en-US" dirty="0"/>
              <a:t>Web Application</a:t>
            </a:r>
          </a:p>
        </p:txBody>
      </p:sp>
    </p:spTree>
    <p:extLst>
      <p:ext uri="{BB962C8B-B14F-4D97-AF65-F5344CB8AC3E}">
        <p14:creationId xmlns:p14="http://schemas.microsoft.com/office/powerpoint/2010/main" val="6107420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391752-57F8-6946-9AE4-2FEB1A9891FC}"/>
              </a:ext>
            </a:extLst>
          </p:cNvPr>
          <p:cNvSpPr>
            <a:spLocks noGrp="1"/>
          </p:cNvSpPr>
          <p:nvPr>
            <p:ph type="title"/>
          </p:nvPr>
        </p:nvSpPr>
        <p:spPr>
          <a:xfrm>
            <a:off x="-2523565" y="74100"/>
            <a:ext cx="10515600" cy="1143000"/>
          </a:xfrm>
        </p:spPr>
        <p:txBody>
          <a:bodyPr>
            <a:normAutofit/>
          </a:bodyPr>
          <a:lstStyle/>
          <a:p>
            <a:r>
              <a:rPr lang="en-US" dirty="0"/>
              <a:t>Application Idea</a:t>
            </a:r>
          </a:p>
        </p:txBody>
      </p:sp>
      <p:sp>
        <p:nvSpPr>
          <p:cNvPr id="3" name="Content Placeholder 2">
            <a:extLst>
              <a:ext uri="{FF2B5EF4-FFF2-40B4-BE49-F238E27FC236}">
                <a16:creationId xmlns:a16="http://schemas.microsoft.com/office/drawing/2014/main" xmlns="" id="{3DD80DB6-3410-F74F-EE01-BE20B376E8EE}"/>
              </a:ext>
            </a:extLst>
          </p:cNvPr>
          <p:cNvSpPr>
            <a:spLocks noGrp="1"/>
          </p:cNvSpPr>
          <p:nvPr>
            <p:ph idx="1"/>
          </p:nvPr>
        </p:nvSpPr>
        <p:spPr>
          <a:xfrm>
            <a:off x="138952" y="1140812"/>
            <a:ext cx="6153615" cy="4734157"/>
          </a:xfrm>
        </p:spPr>
        <p:txBody>
          <a:bodyPr>
            <a:normAutofit/>
          </a:bodyPr>
          <a:lstStyle/>
          <a:p>
            <a:pPr marL="0" indent="0" algn="ctr">
              <a:lnSpc>
                <a:spcPct val="100000"/>
              </a:lnSpc>
              <a:buNone/>
            </a:pPr>
            <a:r>
              <a:rPr lang="en-US" sz="2400" b="0" i="0" dirty="0">
                <a:effectLst/>
              </a:rPr>
              <a:t>App was designed to aid in the detection and classification of skin cancer.</a:t>
            </a:r>
          </a:p>
          <a:p>
            <a:pPr marL="0" indent="0" algn="ctr">
              <a:lnSpc>
                <a:spcPct val="100000"/>
              </a:lnSpc>
              <a:buNone/>
            </a:pPr>
            <a:r>
              <a:rPr lang="en-US" sz="2400" b="0" i="0" dirty="0">
                <a:effectLst/>
              </a:rPr>
              <a:t>It serves two main user groups</a:t>
            </a:r>
            <a:r>
              <a:rPr lang="en-US" sz="2400" dirty="0"/>
              <a:t>;</a:t>
            </a:r>
            <a:r>
              <a:rPr lang="en-US" sz="2400" b="0" i="0" dirty="0">
                <a:effectLst/>
              </a:rPr>
              <a:t> patients </a:t>
            </a:r>
            <a:r>
              <a:rPr lang="en-US" sz="2400" dirty="0"/>
              <a:t>or</a:t>
            </a:r>
            <a:r>
              <a:rPr lang="en-US" sz="2400" b="0" i="0" dirty="0">
                <a:effectLst/>
              </a:rPr>
              <a:t> doctors. </a:t>
            </a:r>
          </a:p>
          <a:p>
            <a:pPr marL="0" indent="0" algn="ctr">
              <a:lnSpc>
                <a:spcPct val="100000"/>
              </a:lnSpc>
              <a:buNone/>
            </a:pPr>
            <a:r>
              <a:rPr lang="en-US" sz="2400" b="0" i="0" dirty="0">
                <a:effectLst/>
              </a:rPr>
              <a:t>Using AI technology, the app analyzes skin images to detect and classify skin cancer, providing a comprehensive solution for both diagnosis and management.</a:t>
            </a:r>
          </a:p>
        </p:txBody>
      </p:sp>
      <p:pic>
        <p:nvPicPr>
          <p:cNvPr id="4" name="Picture 3"/>
          <p:cNvPicPr>
            <a:picLocks noChangeAspect="1"/>
          </p:cNvPicPr>
          <p:nvPr/>
        </p:nvPicPr>
        <p:blipFill>
          <a:blip r:embed="rId3"/>
          <a:stretch>
            <a:fillRect/>
          </a:stretch>
        </p:blipFill>
        <p:spPr>
          <a:xfrm>
            <a:off x="6088290" y="2493825"/>
            <a:ext cx="5733587" cy="26460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72218604"/>
      </p:ext>
    </p:extLst>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28F5E3-AA80-F186-F606-C482F1AA76E5}"/>
              </a:ext>
            </a:extLst>
          </p:cNvPr>
          <p:cNvSpPr>
            <a:spLocks noGrp="1"/>
          </p:cNvSpPr>
          <p:nvPr>
            <p:ph type="title"/>
          </p:nvPr>
        </p:nvSpPr>
        <p:spPr/>
        <p:txBody>
          <a:bodyPr/>
          <a:lstStyle/>
          <a:p>
            <a:r>
              <a:rPr lang="en-US" dirty="0"/>
              <a:t>User Interface (UI)</a:t>
            </a:r>
          </a:p>
        </p:txBody>
      </p:sp>
      <p:sp>
        <p:nvSpPr>
          <p:cNvPr id="3" name="Content Placeholder 2">
            <a:extLst>
              <a:ext uri="{FF2B5EF4-FFF2-40B4-BE49-F238E27FC236}">
                <a16:creationId xmlns:a16="http://schemas.microsoft.com/office/drawing/2014/main" xmlns="" id="{C67D2B8B-D5B6-A1BB-50E4-490954F841C3}"/>
              </a:ext>
            </a:extLst>
          </p:cNvPr>
          <p:cNvSpPr>
            <a:spLocks noGrp="1"/>
          </p:cNvSpPr>
          <p:nvPr>
            <p:ph idx="1"/>
          </p:nvPr>
        </p:nvSpPr>
        <p:spPr>
          <a:xfrm>
            <a:off x="762000" y="1647208"/>
            <a:ext cx="10668000" cy="4865107"/>
          </a:xfrm>
        </p:spPr>
        <p:txBody>
          <a:bodyPr>
            <a:normAutofit/>
          </a:bodyPr>
          <a:lstStyle/>
          <a:p>
            <a:pPr marL="0" indent="0">
              <a:lnSpc>
                <a:spcPct val="120000"/>
              </a:lnSpc>
              <a:buNone/>
            </a:pPr>
            <a:r>
              <a:rPr lang="en-US" sz="2200" dirty="0"/>
              <a:t>We used Figma as an environment to build the app UI.</a:t>
            </a:r>
          </a:p>
          <a:p>
            <a:pPr marL="0" indent="0">
              <a:lnSpc>
                <a:spcPct val="120000"/>
              </a:lnSpc>
              <a:buNone/>
            </a:pPr>
            <a:r>
              <a:rPr lang="en-US" sz="2200" dirty="0"/>
              <a:t>Tools used are plugins: Iconify, </a:t>
            </a:r>
            <a:r>
              <a:rPr lang="en-US" sz="2200" dirty="0" err="1"/>
              <a:t>Unsplash</a:t>
            </a:r>
            <a:r>
              <a:rPr lang="en-US" sz="2200" dirty="0"/>
              <a:t>, Ui faces and a little mockup.</a:t>
            </a:r>
            <a:endParaRPr lang="en-US" sz="2000" dirty="0"/>
          </a:p>
          <a:p>
            <a:pPr marL="0" indent="0">
              <a:lnSpc>
                <a:spcPct val="120000"/>
              </a:lnSpc>
              <a:buNone/>
            </a:pPr>
            <a:r>
              <a:rPr lang="en-US" sz="2000" b="1" dirty="0"/>
              <a:t>Tools in Figma that aided the design process</a:t>
            </a:r>
            <a:r>
              <a:rPr lang="en-US" sz="2000" dirty="0"/>
              <a:t>:</a:t>
            </a:r>
          </a:p>
          <a:p>
            <a:pPr marL="0" indent="0" algn="ctr">
              <a:lnSpc>
                <a:spcPct val="120000"/>
              </a:lnSpc>
              <a:buNone/>
            </a:pPr>
            <a:r>
              <a:rPr lang="en-US" sz="2000" dirty="0"/>
              <a:t>Components: streamlines edits by allowing changes to propagate throughout the design.</a:t>
            </a:r>
            <a:endParaRPr lang="ar-EG" sz="2000" dirty="0"/>
          </a:p>
          <a:p>
            <a:pPr marL="0" indent="0" algn="ctr">
              <a:lnSpc>
                <a:spcPct val="120000"/>
              </a:lnSpc>
              <a:buNone/>
            </a:pPr>
            <a:r>
              <a:rPr lang="en-US" sz="2000" dirty="0"/>
              <a:t>Auto Layouts: Automatically organize elements without additional adjustments.</a:t>
            </a:r>
          </a:p>
        </p:txBody>
      </p:sp>
      <p:pic>
        <p:nvPicPr>
          <p:cNvPr id="5" name="Graphic 4">
            <a:extLst>
              <a:ext uri="{FF2B5EF4-FFF2-40B4-BE49-F238E27FC236}">
                <a16:creationId xmlns:a16="http://schemas.microsoft.com/office/drawing/2014/main" xmlns="" id="{90C8A969-49D1-5696-D1CE-72196A3E071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0087256" y="1647208"/>
            <a:ext cx="876475" cy="1314449"/>
          </a:xfrm>
          <a:prstGeom prst="rect">
            <a:avLst/>
          </a:prstGeom>
        </p:spPr>
      </p:pic>
    </p:spTree>
    <p:extLst>
      <p:ext uri="{BB962C8B-B14F-4D97-AF65-F5344CB8AC3E}">
        <p14:creationId xmlns:p14="http://schemas.microsoft.com/office/powerpoint/2010/main" val="2115102557"/>
      </p:ext>
    </p:extLst>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28F5E3-AA80-F186-F606-C482F1AA76E5}"/>
              </a:ext>
            </a:extLst>
          </p:cNvPr>
          <p:cNvSpPr>
            <a:spLocks noGrp="1"/>
          </p:cNvSpPr>
          <p:nvPr>
            <p:ph type="title"/>
          </p:nvPr>
        </p:nvSpPr>
        <p:spPr/>
        <p:txBody>
          <a:bodyPr/>
          <a:lstStyle/>
          <a:p>
            <a:r>
              <a:rPr lang="en-US" dirty="0"/>
              <a:t>User Interface (UI)</a:t>
            </a:r>
          </a:p>
        </p:txBody>
      </p:sp>
      <p:sp>
        <p:nvSpPr>
          <p:cNvPr id="3" name="Content Placeholder 2">
            <a:extLst>
              <a:ext uri="{FF2B5EF4-FFF2-40B4-BE49-F238E27FC236}">
                <a16:creationId xmlns:a16="http://schemas.microsoft.com/office/drawing/2014/main" xmlns="" id="{C67D2B8B-D5B6-A1BB-50E4-490954F841C3}"/>
              </a:ext>
            </a:extLst>
          </p:cNvPr>
          <p:cNvSpPr>
            <a:spLocks noGrp="1"/>
          </p:cNvSpPr>
          <p:nvPr>
            <p:ph idx="1"/>
          </p:nvPr>
        </p:nvSpPr>
        <p:spPr>
          <a:xfrm>
            <a:off x="838200" y="1825625"/>
            <a:ext cx="4480931" cy="4351338"/>
          </a:xfrm>
        </p:spPr>
        <p:txBody>
          <a:bodyPr>
            <a:normAutofit/>
          </a:bodyPr>
          <a:lstStyle/>
          <a:p>
            <a:pPr marL="0" indent="0">
              <a:lnSpc>
                <a:spcPct val="120000"/>
              </a:lnSpc>
              <a:buNone/>
            </a:pPr>
            <a:r>
              <a:rPr lang="en-US" sz="2200" b="1" dirty="0"/>
              <a:t>Prototyping</a:t>
            </a:r>
          </a:p>
          <a:p>
            <a:pPr marL="0" indent="0" algn="ctr">
              <a:lnSpc>
                <a:spcPct val="120000"/>
              </a:lnSpc>
              <a:buNone/>
            </a:pPr>
            <a:r>
              <a:rPr lang="en-US" sz="1800" dirty="0"/>
              <a:t>A prototype is an initial model developed to meet key requirements.</a:t>
            </a:r>
          </a:p>
          <a:p>
            <a:pPr marL="0" indent="0" algn="ctr">
              <a:lnSpc>
                <a:spcPct val="120000"/>
              </a:lnSpc>
              <a:buNone/>
            </a:pPr>
            <a:r>
              <a:rPr lang="en-US" sz="1800" dirty="0"/>
              <a:t>Early modeling saves time and costs by identifying usability issues early, improving designs before production begins.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41577" y="2160494"/>
            <a:ext cx="6411081" cy="31921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79482896"/>
      </p:ext>
    </p:extLst>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BE6221-5C7D-DF6A-898A-DA77071B6529}"/>
              </a:ext>
            </a:extLst>
          </p:cNvPr>
          <p:cNvSpPr>
            <a:spLocks noGrp="1"/>
          </p:cNvSpPr>
          <p:nvPr>
            <p:ph type="ctrTitle"/>
          </p:nvPr>
        </p:nvSpPr>
        <p:spPr/>
        <p:txBody>
          <a:bodyPr/>
          <a:lstStyle/>
          <a:p>
            <a:r>
              <a:rPr lang="en-US" dirty="0"/>
              <a:t>Introduction</a:t>
            </a:r>
          </a:p>
        </p:txBody>
      </p:sp>
    </p:spTree>
    <p:extLst>
      <p:ext uri="{BB962C8B-B14F-4D97-AF65-F5344CB8AC3E}">
        <p14:creationId xmlns:p14="http://schemas.microsoft.com/office/powerpoint/2010/main" val="503227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5094" y="365125"/>
            <a:ext cx="10515600" cy="1143000"/>
          </a:xfrm>
        </p:spPr>
        <p:txBody>
          <a:bodyPr>
            <a:normAutofit/>
          </a:bodyPr>
          <a:lstStyle/>
          <a:p>
            <a:r>
              <a:rPr lang="en-US" dirty="0"/>
              <a:t>Features</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672004" y="1385046"/>
            <a:ext cx="4591211" cy="21425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Content Placeholder 2">
            <a:extLst>
              <a:ext uri="{FF2B5EF4-FFF2-40B4-BE49-F238E27FC236}">
                <a16:creationId xmlns:a16="http://schemas.microsoft.com/office/drawing/2014/main" xmlns="" id="{3DD80DB6-3410-F74F-EE01-BE20B376E8EE}"/>
              </a:ext>
            </a:extLst>
          </p:cNvPr>
          <p:cNvSpPr txBox="1">
            <a:spLocks/>
          </p:cNvSpPr>
          <p:nvPr/>
        </p:nvSpPr>
        <p:spPr>
          <a:xfrm>
            <a:off x="222194" y="1508125"/>
            <a:ext cx="6635308" cy="410378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venir Next LT Pro" panose="020B05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venir Next LT Pro" panose="020B05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venir Next LT Pro" panose="020B05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b="1" dirty="0"/>
              <a:t>Overview </a:t>
            </a:r>
          </a:p>
          <a:p>
            <a:pPr marL="0" indent="0">
              <a:buNone/>
            </a:pPr>
            <a:r>
              <a:rPr lang="en-US" sz="2200" b="1" dirty="0"/>
              <a:t>  The first page of the program gives an idea of ​​what skin cancer is and what the idea of ​​our project is</a:t>
            </a:r>
          </a:p>
          <a:p>
            <a:pPr marL="0" indent="0">
              <a:buFont typeface="Arial" panose="020B0604020202020204" pitchFamily="34" charset="0"/>
              <a:buNone/>
            </a:pPr>
            <a:endParaRPr lang="en-US" sz="2400" dirty="0"/>
          </a:p>
          <a:p>
            <a:pPr marL="0" indent="0">
              <a:buFont typeface="Arial" panose="020B0604020202020204" pitchFamily="34" charset="0"/>
              <a:buNone/>
            </a:pPr>
            <a:r>
              <a:rPr lang="en-US" sz="2200" b="1" dirty="0"/>
              <a:t>More about skin cancer</a:t>
            </a:r>
            <a:endParaRPr lang="ar-EG" sz="2200" b="1" dirty="0"/>
          </a:p>
          <a:p>
            <a:pPr marL="0" indent="0">
              <a:buFont typeface="Arial" panose="020B0604020202020204" pitchFamily="34" charset="0"/>
              <a:buNone/>
            </a:pPr>
            <a:r>
              <a:rPr lang="en-US" sz="1800" dirty="0"/>
              <a:t>It gives an idea about skin cancer, what the disease is, and what are all its types and symptoms. The first cases of the disease being discovered</a:t>
            </a:r>
          </a:p>
          <a:p>
            <a:pPr marL="0" indent="0">
              <a:buFont typeface="Arial" panose="020B0604020202020204" pitchFamily="34" charset="0"/>
              <a:buNone/>
            </a:pPr>
            <a:endParaRPr lang="en-US" sz="1800" dirty="0"/>
          </a:p>
          <a:p>
            <a:pPr marL="0" indent="0">
              <a:buNone/>
            </a:pPr>
            <a:r>
              <a:rPr lang="en-US" sz="2200" b="1" dirty="0"/>
              <a:t> Contact us  </a:t>
            </a:r>
            <a:endParaRPr lang="ar-EG" sz="2200" b="1" dirty="0"/>
          </a:p>
          <a:p>
            <a:pPr marL="0" indent="0">
              <a:buNone/>
            </a:pPr>
            <a:r>
              <a:rPr lang="en-US" sz="1800" dirty="0"/>
              <a:t>Here we know who the doctors are with us on the program and ways to communicate with them</a:t>
            </a:r>
          </a:p>
          <a:p>
            <a:pPr marL="0" indent="0">
              <a:buFont typeface="Arial" panose="020B0604020202020204" pitchFamily="34" charset="0"/>
              <a:buNone/>
            </a:pPr>
            <a:endParaRPr lang="ar-EG" sz="1800" dirty="0"/>
          </a:p>
          <a:p>
            <a:pPr marL="0" indent="0">
              <a:buFont typeface="Arial" panose="020B0604020202020204" pitchFamily="34" charset="0"/>
              <a:buNone/>
            </a:pPr>
            <a:endParaRPr lang="en-US" sz="1800" dirty="0"/>
          </a:p>
          <a:p>
            <a:pPr marL="0" indent="0">
              <a:buFont typeface="Arial" panose="020B0604020202020204" pitchFamily="34" charset="0"/>
              <a:buNone/>
            </a:pPr>
            <a:endParaRPr lang="en-US" sz="1800" dirty="0"/>
          </a:p>
        </p:txBody>
      </p:sp>
      <p:pic>
        <p:nvPicPr>
          <p:cNvPr id="8" name="Picture 7"/>
          <p:cNvPicPr>
            <a:picLocks noChangeAspect="1"/>
          </p:cNvPicPr>
          <p:nvPr/>
        </p:nvPicPr>
        <p:blipFill>
          <a:blip r:embed="rId3"/>
          <a:stretch>
            <a:fillRect/>
          </a:stretch>
        </p:blipFill>
        <p:spPr>
          <a:xfrm>
            <a:off x="6851536" y="3684287"/>
            <a:ext cx="4480203" cy="20506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p:cNvPicPr>
            <a:picLocks noChangeAspect="1"/>
          </p:cNvPicPr>
          <p:nvPr/>
        </p:nvPicPr>
        <p:blipFill>
          <a:blip r:embed="rId4"/>
          <a:stretch>
            <a:fillRect/>
          </a:stretch>
        </p:blipFill>
        <p:spPr>
          <a:xfrm>
            <a:off x="2649811" y="5504328"/>
            <a:ext cx="4022193" cy="17722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607950327"/>
      </p:ext>
    </p:extLst>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391752-57F8-6946-9AE4-2FEB1A9891FC}"/>
              </a:ext>
            </a:extLst>
          </p:cNvPr>
          <p:cNvSpPr>
            <a:spLocks noGrp="1"/>
          </p:cNvSpPr>
          <p:nvPr>
            <p:ph type="title"/>
          </p:nvPr>
        </p:nvSpPr>
        <p:spPr/>
        <p:txBody>
          <a:bodyPr>
            <a:normAutofit/>
          </a:bodyPr>
          <a:lstStyle/>
          <a:p>
            <a:r>
              <a:rPr lang="en-US" dirty="0"/>
              <a:t>Features</a:t>
            </a:r>
          </a:p>
        </p:txBody>
      </p:sp>
      <p:sp>
        <p:nvSpPr>
          <p:cNvPr id="3" name="Content Placeholder 2">
            <a:extLst>
              <a:ext uri="{FF2B5EF4-FFF2-40B4-BE49-F238E27FC236}">
                <a16:creationId xmlns:a16="http://schemas.microsoft.com/office/drawing/2014/main" xmlns="" id="{3DD80DB6-3410-F74F-EE01-BE20B376E8EE}"/>
              </a:ext>
            </a:extLst>
          </p:cNvPr>
          <p:cNvSpPr>
            <a:spLocks noGrp="1"/>
          </p:cNvSpPr>
          <p:nvPr>
            <p:ph idx="1"/>
          </p:nvPr>
        </p:nvSpPr>
        <p:spPr>
          <a:xfrm>
            <a:off x="138953" y="1508125"/>
            <a:ext cx="6760813" cy="4351338"/>
          </a:xfrm>
        </p:spPr>
        <p:txBody>
          <a:bodyPr>
            <a:normAutofit/>
          </a:bodyPr>
          <a:lstStyle/>
          <a:p>
            <a:pPr marL="0" indent="0">
              <a:buNone/>
            </a:pPr>
            <a:endParaRPr lang="en-US" sz="2200" b="1" i="0" dirty="0">
              <a:effectLst/>
            </a:endParaRPr>
          </a:p>
          <a:p>
            <a:pPr marL="0" indent="0">
              <a:buNone/>
            </a:pPr>
            <a:endParaRPr lang="en-US" sz="2200" b="1" dirty="0"/>
          </a:p>
          <a:p>
            <a:pPr marL="0" indent="0">
              <a:buNone/>
            </a:pPr>
            <a:r>
              <a:rPr lang="en-US" sz="3000" b="1" dirty="0"/>
              <a:t>First, you must login before taking any test with a picture. If you do not have an account, you can sign up</a:t>
            </a:r>
            <a:endParaRPr lang="en-US" sz="3000" b="1" i="0" dirty="0">
              <a:effectLst/>
            </a:endParaRPr>
          </a:p>
          <a:p>
            <a:pPr marL="0" indent="0">
              <a:buNone/>
            </a:pPr>
            <a:endParaRPr lang="en-US" sz="2200" b="1" dirty="0"/>
          </a:p>
          <a:p>
            <a:pPr marL="0" indent="0">
              <a:buNone/>
            </a:pPr>
            <a:endParaRPr lang="en-US" sz="2200" b="1" i="0" dirty="0">
              <a:effectLst/>
            </a:endParaRPr>
          </a:p>
          <a:p>
            <a:pPr marL="0" indent="0">
              <a:buNone/>
            </a:pPr>
            <a:endParaRPr lang="en-US" sz="2200" b="1" dirty="0"/>
          </a:p>
          <a:p>
            <a:pPr marL="0" indent="0">
              <a:buNone/>
            </a:pPr>
            <a:endParaRPr lang="en-US" sz="2200" b="1" i="0" dirty="0">
              <a:effectLst/>
            </a:endParaRPr>
          </a:p>
        </p:txBody>
      </p:sp>
      <p:pic>
        <p:nvPicPr>
          <p:cNvPr id="7" name="Picture 6"/>
          <p:cNvPicPr>
            <a:picLocks noChangeAspect="1"/>
          </p:cNvPicPr>
          <p:nvPr/>
        </p:nvPicPr>
        <p:blipFill>
          <a:blip r:embed="rId3"/>
          <a:stretch>
            <a:fillRect/>
          </a:stretch>
        </p:blipFill>
        <p:spPr>
          <a:xfrm>
            <a:off x="7010400" y="1885063"/>
            <a:ext cx="4814047" cy="22816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p:cNvPicPr>
            <a:picLocks noChangeAspect="1"/>
          </p:cNvPicPr>
          <p:nvPr/>
        </p:nvPicPr>
        <p:blipFill>
          <a:blip r:embed="rId4"/>
          <a:stretch>
            <a:fillRect/>
          </a:stretch>
        </p:blipFill>
        <p:spPr>
          <a:xfrm>
            <a:off x="1461246" y="4281131"/>
            <a:ext cx="5773271" cy="23706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97677824"/>
      </p:ext>
    </p:extLst>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391752-57F8-6946-9AE4-2FEB1A9891FC}"/>
              </a:ext>
            </a:extLst>
          </p:cNvPr>
          <p:cNvSpPr>
            <a:spLocks noGrp="1"/>
          </p:cNvSpPr>
          <p:nvPr>
            <p:ph type="title"/>
          </p:nvPr>
        </p:nvSpPr>
        <p:spPr/>
        <p:txBody>
          <a:bodyPr>
            <a:normAutofit/>
          </a:bodyPr>
          <a:lstStyle/>
          <a:p>
            <a:r>
              <a:rPr lang="en-US" dirty="0"/>
              <a:t>Patient Features</a:t>
            </a:r>
          </a:p>
        </p:txBody>
      </p:sp>
      <p:sp>
        <p:nvSpPr>
          <p:cNvPr id="3" name="Content Placeholder 2">
            <a:extLst>
              <a:ext uri="{FF2B5EF4-FFF2-40B4-BE49-F238E27FC236}">
                <a16:creationId xmlns:a16="http://schemas.microsoft.com/office/drawing/2014/main" xmlns="" id="{3DD80DB6-3410-F74F-EE01-BE20B376E8EE}"/>
              </a:ext>
            </a:extLst>
          </p:cNvPr>
          <p:cNvSpPr>
            <a:spLocks noGrp="1"/>
          </p:cNvSpPr>
          <p:nvPr>
            <p:ph idx="1"/>
          </p:nvPr>
        </p:nvSpPr>
        <p:spPr>
          <a:xfrm>
            <a:off x="581722" y="1825625"/>
            <a:ext cx="6760813" cy="2913643"/>
          </a:xfrm>
        </p:spPr>
        <p:txBody>
          <a:bodyPr>
            <a:normAutofit/>
          </a:bodyPr>
          <a:lstStyle/>
          <a:p>
            <a:pPr marL="0" indent="0">
              <a:buNone/>
            </a:pPr>
            <a:r>
              <a:rPr lang="en-US" sz="2200" b="1" dirty="0"/>
              <a:t>AI Image Register and Testing</a:t>
            </a:r>
          </a:p>
          <a:p>
            <a:pPr marL="0" indent="0">
              <a:buNone/>
            </a:pPr>
            <a:r>
              <a:rPr lang="en-US" sz="2200" b="1" dirty="0"/>
              <a:t>Here, after clicking on “Take a test,” I will see  upload skin photos to the application.</a:t>
            </a:r>
          </a:p>
          <a:p>
            <a:pPr marL="0" indent="0">
              <a:buNone/>
            </a:pPr>
            <a:r>
              <a:rPr lang="en-US" sz="2200" b="1" dirty="0"/>
              <a:t>An AI model analyzes the image to detect the presence of skin cancer. If skin cancer is detected, the AI ​​classifies the type of skin cancer.</a:t>
            </a:r>
          </a:p>
          <a:p>
            <a:pPr marL="457200" lvl="1" indent="0" algn="ctr">
              <a:buNone/>
            </a:pPr>
            <a:endParaRPr lang="en-US" sz="2000" b="0" i="0" dirty="0">
              <a:effectLst/>
            </a:endParaRPr>
          </a:p>
        </p:txBody>
      </p:sp>
      <p:sp>
        <p:nvSpPr>
          <p:cNvPr id="6" name="Rectangle 1"/>
          <p:cNvSpPr>
            <a:spLocks noChangeArrowheads="1"/>
          </p:cNvSpPr>
          <p:nvPr/>
        </p:nvSpPr>
        <p:spPr bwMode="auto">
          <a:xfrm>
            <a:off x="0" y="28545"/>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1F1F1F"/>
                </a:solidFill>
                <a:effectLst/>
                <a:latin typeface="Noto Naskh Arabic UI"/>
              </a:rPr>
              <a:t/>
            </a:r>
            <a:br>
              <a:rPr kumimoji="0" lang="en-US" altLang="en-US" sz="800" b="0" i="0" u="none" strike="noStrike" cap="none" normalizeH="0" baseline="0" dirty="0">
                <a:ln>
                  <a:noFill/>
                </a:ln>
                <a:solidFill>
                  <a:srgbClr val="1F1F1F"/>
                </a:solidFill>
                <a:effectLst/>
                <a:latin typeface="Noto Naskh Arabic UI"/>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Rectangle 2"/>
          <p:cNvSpPr>
            <a:spLocks noChangeArrowheads="1"/>
          </p:cNvSpPr>
          <p:nvPr/>
        </p:nvSpPr>
        <p:spPr bwMode="auto">
          <a:xfrm>
            <a:off x="152400" y="180945"/>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1F1F1F"/>
                </a:solidFill>
                <a:effectLst/>
                <a:latin typeface="Noto Naskh Arabic UI"/>
              </a:rPr>
              <a:t/>
            </a:r>
            <a:br>
              <a:rPr kumimoji="0" lang="en-US" altLang="en-US" sz="800" b="0" i="0" u="none" strike="noStrike" cap="none" normalizeH="0" baseline="0" dirty="0">
                <a:ln>
                  <a:noFill/>
                </a:ln>
                <a:solidFill>
                  <a:srgbClr val="1F1F1F"/>
                </a:solidFill>
                <a:effectLst/>
                <a:latin typeface="Noto Naskh Arabic UI"/>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Rectangle 3"/>
          <p:cNvSpPr>
            <a:spLocks noChangeArrowheads="1"/>
          </p:cNvSpPr>
          <p:nvPr/>
        </p:nvSpPr>
        <p:spPr bwMode="auto">
          <a:xfrm>
            <a:off x="304800" y="333345"/>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1F1F1F"/>
                </a:solidFill>
                <a:effectLst/>
                <a:latin typeface="Noto Naskh Arabic UI"/>
              </a:rPr>
              <a:t/>
            </a:r>
            <a:br>
              <a:rPr kumimoji="0" lang="en-US" altLang="en-US" sz="800" b="0" i="0" u="none" strike="noStrike" cap="none" normalizeH="0" baseline="0" dirty="0">
                <a:ln>
                  <a:noFill/>
                </a:ln>
                <a:solidFill>
                  <a:srgbClr val="1F1F1F"/>
                </a:solidFill>
                <a:effectLst/>
                <a:latin typeface="Noto Naskh Arabic UI"/>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p:cNvPicPr>
            <a:picLocks noChangeAspect="1"/>
          </p:cNvPicPr>
          <p:nvPr/>
        </p:nvPicPr>
        <p:blipFill>
          <a:blip r:embed="rId3"/>
          <a:stretch>
            <a:fillRect/>
          </a:stretch>
        </p:blipFill>
        <p:spPr>
          <a:xfrm>
            <a:off x="5307106" y="3836033"/>
            <a:ext cx="5782235" cy="27100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12727874"/>
      </p:ext>
    </p:extLst>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a:t>
            </a:r>
          </a:p>
        </p:txBody>
      </p:sp>
      <p:pic>
        <p:nvPicPr>
          <p:cNvPr id="5" name="Content Placeholder 4"/>
          <p:cNvPicPr>
            <a:picLocks noGrp="1" noChangeAspect="1"/>
          </p:cNvPicPr>
          <p:nvPr>
            <p:ph idx="1"/>
          </p:nvPr>
        </p:nvPicPr>
        <p:blipFill>
          <a:blip r:embed="rId2"/>
          <a:stretch>
            <a:fillRect/>
          </a:stretch>
        </p:blipFill>
        <p:spPr>
          <a:xfrm>
            <a:off x="1490394" y="1825625"/>
            <a:ext cx="9211211" cy="43513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534843"/>
      </p:ext>
    </p:extLst>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391752-57F8-6946-9AE4-2FEB1A9891FC}"/>
              </a:ext>
            </a:extLst>
          </p:cNvPr>
          <p:cNvSpPr>
            <a:spLocks noGrp="1"/>
          </p:cNvSpPr>
          <p:nvPr>
            <p:ph type="title"/>
          </p:nvPr>
        </p:nvSpPr>
        <p:spPr/>
        <p:txBody>
          <a:bodyPr>
            <a:normAutofit/>
          </a:bodyPr>
          <a:lstStyle/>
          <a:p>
            <a:r>
              <a:rPr lang="en-US" dirty="0"/>
              <a:t>Features</a:t>
            </a:r>
          </a:p>
        </p:txBody>
      </p:sp>
      <p:sp>
        <p:nvSpPr>
          <p:cNvPr id="10" name="Content Placeholder 2">
            <a:extLst>
              <a:ext uri="{FF2B5EF4-FFF2-40B4-BE49-F238E27FC236}">
                <a16:creationId xmlns:a16="http://schemas.microsoft.com/office/drawing/2014/main" xmlns="" id="{091FA627-7FBC-44B2-BD80-0DE42F51FD79}"/>
              </a:ext>
            </a:extLst>
          </p:cNvPr>
          <p:cNvSpPr txBox="1">
            <a:spLocks/>
          </p:cNvSpPr>
          <p:nvPr/>
        </p:nvSpPr>
        <p:spPr>
          <a:xfrm>
            <a:off x="248396" y="1630789"/>
            <a:ext cx="5594219" cy="4984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venir Next LT Pro" panose="020B05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venir Next LT Pro" panose="020B05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venir Next LT Pro" panose="020B05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rtl="0" eaLnBrk="1" latinLnBrk="0" hangingPunct="1">
              <a:lnSpc>
                <a:spcPct val="120000"/>
              </a:lnSpc>
              <a:spcBef>
                <a:spcPts val="1000"/>
              </a:spcBef>
              <a:spcAft>
                <a:spcPts val="0"/>
              </a:spcAft>
              <a:buClrTx/>
              <a:buSzPts val="2400"/>
              <a:buNone/>
            </a:pPr>
            <a:r>
              <a:rPr lang="en-US" sz="2200" b="1" i="0" kern="1200" dirty="0">
                <a:solidFill>
                  <a:srgbClr val="FFFFFF"/>
                </a:solidFill>
                <a:effectLst/>
                <a:latin typeface="Avenir Next LT Pro" panose="020B0504020202020204" pitchFamily="34" charset="0"/>
                <a:ea typeface="+mn-ea"/>
                <a:cs typeface="+mn-cs"/>
              </a:rPr>
              <a:t>Nearst Medical Labs</a:t>
            </a:r>
            <a:r>
              <a:rPr lang="ar-EG" sz="2200" b="1" i="0" kern="1200" dirty="0">
                <a:solidFill>
                  <a:srgbClr val="FFFFFF"/>
                </a:solidFill>
                <a:effectLst/>
                <a:latin typeface="Avenir Next LT Pro" panose="020B0504020202020204" pitchFamily="34" charset="0"/>
                <a:ea typeface="+mn-ea"/>
                <a:cs typeface="+mn-cs"/>
              </a:rPr>
              <a:t> :</a:t>
            </a:r>
          </a:p>
          <a:p>
            <a:pPr marL="0" indent="0">
              <a:lnSpc>
                <a:spcPct val="120000"/>
              </a:lnSpc>
              <a:buNone/>
            </a:pPr>
            <a:r>
              <a:rPr lang="en-US" sz="3000" dirty="0"/>
              <a:t>When you click on this feature, you can search for all near labs you based on your current location.</a:t>
            </a:r>
          </a:p>
          <a:p>
            <a:pPr>
              <a:lnSpc>
                <a:spcPct val="120000"/>
              </a:lnSpc>
            </a:pPr>
            <a:endParaRPr lang="en-US" sz="1600" b="0" i="0" dirty="0">
              <a:effectLst/>
            </a:endParaRPr>
          </a:p>
          <a:p>
            <a:pPr marL="457200" indent="0" algn="ctr" rtl="0" eaLnBrk="1" latinLnBrk="0" hangingPunct="1">
              <a:lnSpc>
                <a:spcPct val="120000"/>
              </a:lnSpc>
              <a:spcBef>
                <a:spcPts val="500"/>
              </a:spcBef>
              <a:spcAft>
                <a:spcPts val="0"/>
              </a:spcAft>
              <a:buNone/>
            </a:pPr>
            <a:endParaRPr lang="en-US" sz="1600" dirty="0">
              <a:effectLst/>
            </a:endParaRPr>
          </a:p>
        </p:txBody>
      </p:sp>
      <p:pic>
        <p:nvPicPr>
          <p:cNvPr id="6" name="Picture 5"/>
          <p:cNvPicPr>
            <a:picLocks noChangeAspect="1"/>
          </p:cNvPicPr>
          <p:nvPr/>
        </p:nvPicPr>
        <p:blipFill>
          <a:blip r:embed="rId3"/>
          <a:stretch>
            <a:fillRect/>
          </a:stretch>
        </p:blipFill>
        <p:spPr>
          <a:xfrm>
            <a:off x="6497267" y="1255059"/>
            <a:ext cx="5537850" cy="29796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p:cNvPicPr>
            <a:picLocks noChangeAspect="1"/>
          </p:cNvPicPr>
          <p:nvPr/>
        </p:nvPicPr>
        <p:blipFill>
          <a:blip r:embed="rId4"/>
          <a:stretch>
            <a:fillRect/>
          </a:stretch>
        </p:blipFill>
        <p:spPr>
          <a:xfrm>
            <a:off x="3368113" y="4357421"/>
            <a:ext cx="5097939" cy="27507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77628721"/>
      </p:ext>
    </p:extLst>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BE6221-5C7D-DF6A-898A-DA77071B6529}"/>
              </a:ext>
            </a:extLst>
          </p:cNvPr>
          <p:cNvSpPr>
            <a:spLocks noGrp="1"/>
          </p:cNvSpPr>
          <p:nvPr>
            <p:ph type="ctrTitle"/>
          </p:nvPr>
        </p:nvSpPr>
        <p:spPr/>
        <p:txBody>
          <a:bodyPr/>
          <a:lstStyle/>
          <a:p>
            <a:r>
              <a:rPr lang="en-US" dirty="0"/>
              <a:t>Backend</a:t>
            </a:r>
          </a:p>
        </p:txBody>
      </p:sp>
    </p:spTree>
    <p:extLst>
      <p:ext uri="{BB962C8B-B14F-4D97-AF65-F5344CB8AC3E}">
        <p14:creationId xmlns:p14="http://schemas.microsoft.com/office/powerpoint/2010/main" val="24108400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28F5E3-AA80-F186-F606-C482F1AA76E5}"/>
              </a:ext>
            </a:extLst>
          </p:cNvPr>
          <p:cNvSpPr>
            <a:spLocks noGrp="1"/>
          </p:cNvSpPr>
          <p:nvPr>
            <p:ph type="title"/>
          </p:nvPr>
        </p:nvSpPr>
        <p:spPr/>
        <p:txBody>
          <a:bodyPr/>
          <a:lstStyle/>
          <a:p>
            <a:r>
              <a:rPr lang="en-US" dirty="0"/>
              <a:t>Backend development with Node JS</a:t>
            </a:r>
          </a:p>
        </p:txBody>
      </p:sp>
      <p:sp>
        <p:nvSpPr>
          <p:cNvPr id="3" name="Content Placeholder 2">
            <a:extLst>
              <a:ext uri="{FF2B5EF4-FFF2-40B4-BE49-F238E27FC236}">
                <a16:creationId xmlns:a16="http://schemas.microsoft.com/office/drawing/2014/main" xmlns="" id="{C67D2B8B-D5B6-A1BB-50E4-490954F841C3}"/>
              </a:ext>
            </a:extLst>
          </p:cNvPr>
          <p:cNvSpPr>
            <a:spLocks noGrp="1"/>
          </p:cNvSpPr>
          <p:nvPr>
            <p:ph idx="1"/>
          </p:nvPr>
        </p:nvSpPr>
        <p:spPr>
          <a:xfrm>
            <a:off x="1452447" y="1825625"/>
            <a:ext cx="9800063" cy="4419058"/>
          </a:xfrm>
        </p:spPr>
        <p:txBody>
          <a:bodyPr>
            <a:normAutofit/>
          </a:bodyPr>
          <a:lstStyle/>
          <a:p>
            <a:pPr marL="0" indent="0">
              <a:lnSpc>
                <a:spcPct val="120000"/>
              </a:lnSpc>
              <a:buNone/>
            </a:pPr>
            <a:r>
              <a:rPr lang="en-US" sz="2200" dirty="0"/>
              <a:t>We Used the Node JS framework to develop our Backed.</a:t>
            </a:r>
            <a:endParaRPr lang="en-US" sz="1800" dirty="0"/>
          </a:p>
        </p:txBody>
      </p:sp>
      <p:pic>
        <p:nvPicPr>
          <p:cNvPr id="4" name="Picture 3">
            <a:extLst>
              <a:ext uri="{FF2B5EF4-FFF2-40B4-BE49-F238E27FC236}">
                <a16:creationId xmlns:a16="http://schemas.microsoft.com/office/drawing/2014/main" xmlns="" id="{3346B028-5CB6-6884-7AED-F3B99B1E6F34}"/>
              </a:ext>
            </a:extLst>
          </p:cNvPr>
          <p:cNvPicPr>
            <a:picLocks noChangeAspect="1"/>
          </p:cNvPicPr>
          <p:nvPr/>
        </p:nvPicPr>
        <p:blipFill>
          <a:blip r:embed="rId3"/>
          <a:stretch>
            <a:fillRect/>
          </a:stretch>
        </p:blipFill>
        <p:spPr>
          <a:xfrm>
            <a:off x="939490" y="2636668"/>
            <a:ext cx="10287000" cy="3266983"/>
          </a:xfrm>
          <a:prstGeom prst="rect">
            <a:avLst/>
          </a:prstGeom>
        </p:spPr>
      </p:pic>
    </p:spTree>
    <p:extLst>
      <p:ext uri="{BB962C8B-B14F-4D97-AF65-F5344CB8AC3E}">
        <p14:creationId xmlns:p14="http://schemas.microsoft.com/office/powerpoint/2010/main" val="3727683990"/>
      </p:ext>
    </p:extLst>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3862FBB-9C00-F481-1B2B-F6E02D5E17B3}"/>
              </a:ext>
            </a:extLst>
          </p:cNvPr>
          <p:cNvSpPr>
            <a:spLocks noGrp="1"/>
          </p:cNvSpPr>
          <p:nvPr>
            <p:ph type="title"/>
          </p:nvPr>
        </p:nvSpPr>
        <p:spPr/>
        <p:txBody>
          <a:bodyPr/>
          <a:lstStyle/>
          <a:p>
            <a:r>
              <a:rPr lang="en-US" dirty="0"/>
              <a:t>Node JS Packages Used</a:t>
            </a:r>
          </a:p>
        </p:txBody>
      </p:sp>
      <p:sp>
        <p:nvSpPr>
          <p:cNvPr id="3" name="Content Placeholder 2">
            <a:extLst>
              <a:ext uri="{FF2B5EF4-FFF2-40B4-BE49-F238E27FC236}">
                <a16:creationId xmlns:a16="http://schemas.microsoft.com/office/drawing/2014/main" xmlns="" id="{1CC0C9E0-E112-BC12-B28D-61C3B45D5ACC}"/>
              </a:ext>
            </a:extLst>
          </p:cNvPr>
          <p:cNvSpPr>
            <a:spLocks noGrp="1"/>
          </p:cNvSpPr>
          <p:nvPr>
            <p:ph idx="1"/>
          </p:nvPr>
        </p:nvSpPr>
        <p:spPr>
          <a:xfrm>
            <a:off x="613318" y="1825625"/>
            <a:ext cx="10950498" cy="920708"/>
          </a:xfrm>
        </p:spPr>
        <p:txBody>
          <a:bodyPr>
            <a:noAutofit/>
          </a:bodyPr>
          <a:lstStyle/>
          <a:p>
            <a:pPr marL="0" indent="0">
              <a:buNone/>
            </a:pPr>
            <a:r>
              <a:rPr lang="en-US" sz="2200" dirty="0"/>
              <a:t>For the project we used several Node JS packages to enhance the backend functionality and performance.</a:t>
            </a:r>
          </a:p>
        </p:txBody>
      </p:sp>
      <p:sp>
        <p:nvSpPr>
          <p:cNvPr id="7" name="TextBox 6">
            <a:extLst>
              <a:ext uri="{FF2B5EF4-FFF2-40B4-BE49-F238E27FC236}">
                <a16:creationId xmlns:a16="http://schemas.microsoft.com/office/drawing/2014/main" xmlns="" id="{4DE16742-72F8-B059-72F3-8C96FA047A8E}"/>
              </a:ext>
            </a:extLst>
          </p:cNvPr>
          <p:cNvSpPr txBox="1"/>
          <p:nvPr/>
        </p:nvSpPr>
        <p:spPr>
          <a:xfrm>
            <a:off x="1689698" y="2746333"/>
            <a:ext cx="4114800" cy="879215"/>
          </a:xfrm>
          <a:prstGeom prst="rect">
            <a:avLst/>
          </a:prstGeom>
          <a:noFill/>
          <a:ln>
            <a:solidFill>
              <a:schemeClr val="bg1"/>
            </a:solidFill>
          </a:ln>
        </p:spPr>
        <p:txBody>
          <a:bodyPr wrap="square" rtlCol="0">
            <a:spAutoFit/>
          </a:bodyPr>
          <a:lstStyle/>
          <a:p>
            <a:pPr marR="0" lvl="0" defTabSz="914400" rtl="0" eaLnBrk="1" fontAlgn="auto" latinLnBrk="0" hangingPunct="1">
              <a:lnSpc>
                <a:spcPct val="90000"/>
              </a:lnSpc>
              <a:spcBef>
                <a:spcPts val="1000"/>
              </a:spcBef>
              <a:spcAft>
                <a:spcPts val="0"/>
              </a:spcAft>
              <a:buClrTx/>
              <a:buSzTx/>
              <a:tabLst/>
              <a:defRPr/>
            </a:pPr>
            <a:r>
              <a:rPr lang="en-US" sz="1600" b="1" dirty="0">
                <a:solidFill>
                  <a:prstClr val="white"/>
                </a:solidFill>
                <a:latin typeface="Avenir Next LT Pro" panose="020B0504020202020204" pitchFamily="34" charset="0"/>
              </a:rPr>
              <a:t>Express</a:t>
            </a:r>
          </a:p>
          <a:p>
            <a:pPr marR="0" lvl="0" defTabSz="914400" rtl="0" eaLnBrk="1" fontAlgn="auto" latinLnBrk="0" hangingPunct="1">
              <a:lnSpc>
                <a:spcPct val="90000"/>
              </a:lnSpc>
              <a:spcBef>
                <a:spcPts val="1000"/>
              </a:spcBef>
              <a:spcAft>
                <a:spcPts val="0"/>
              </a:spcAft>
              <a:buClrTx/>
              <a:buSzTx/>
              <a:tabLst/>
              <a:defRPr/>
            </a:pPr>
            <a:r>
              <a:rPr lang="en-US" sz="1600" dirty="0">
                <a:solidFill>
                  <a:prstClr val="white"/>
                </a:solidFill>
                <a:latin typeface="Avenir Next LT Pro" panose="020B0504020202020204" pitchFamily="34" charset="0"/>
              </a:rPr>
              <a:t>Node</a:t>
            </a:r>
            <a:r>
              <a:rPr lang="en-US" sz="1600" b="1" dirty="0">
                <a:solidFill>
                  <a:prstClr val="white"/>
                </a:solidFill>
                <a:latin typeface="Avenir Next LT Pro" panose="020B0504020202020204" pitchFamily="34" charset="0"/>
              </a:rPr>
              <a:t> </a:t>
            </a:r>
            <a:r>
              <a:rPr lang="en-US" sz="1600" dirty="0" err="1">
                <a:solidFill>
                  <a:prstClr val="white"/>
                </a:solidFill>
                <a:latin typeface="Avenir Next LT Pro" panose="020B0504020202020204" pitchFamily="34" charset="0"/>
              </a:rPr>
              <a:t>Js</a:t>
            </a:r>
            <a:r>
              <a:rPr lang="en-US" sz="1600" b="1" dirty="0">
                <a:solidFill>
                  <a:prstClr val="white"/>
                </a:solidFill>
                <a:latin typeface="Avenir Next LT Pro" panose="020B0504020202020204" pitchFamily="34" charset="0"/>
              </a:rPr>
              <a:t> </a:t>
            </a:r>
            <a:r>
              <a:rPr lang="en-US" sz="1600" dirty="0">
                <a:solidFill>
                  <a:prstClr val="white"/>
                </a:solidFill>
                <a:latin typeface="Avenir Next LT Pro" panose="020B0504020202020204" pitchFamily="34" charset="0"/>
              </a:rPr>
              <a:t>Web</a:t>
            </a:r>
            <a:r>
              <a:rPr lang="en-US" sz="1600" b="1" dirty="0">
                <a:solidFill>
                  <a:prstClr val="white"/>
                </a:solidFill>
                <a:latin typeface="Avenir Next LT Pro" panose="020B0504020202020204" pitchFamily="34" charset="0"/>
              </a:rPr>
              <a:t> </a:t>
            </a:r>
            <a:r>
              <a:rPr lang="en-US" sz="1600" dirty="0" err="1">
                <a:solidFill>
                  <a:prstClr val="white"/>
                </a:solidFill>
                <a:latin typeface="Avenir Next LT Pro" panose="020B0504020202020204" pitchFamily="34" charset="0"/>
              </a:rPr>
              <a:t>FrameWork</a:t>
            </a:r>
            <a:r>
              <a:rPr kumimoji="0" lang="en-US" sz="1200" b="0" i="0" u="none" strike="noStrike" kern="1200" cap="none" spc="0" normalizeH="0" baseline="0" noProof="0" dirty="0">
                <a:ln>
                  <a:noFill/>
                </a:ln>
                <a:solidFill>
                  <a:prstClr val="white"/>
                </a:solidFill>
                <a:effectLst/>
                <a:uLnTx/>
                <a:uFillTx/>
                <a:latin typeface="Avenir Next LT Pro" panose="020B0504020202020204" pitchFamily="34" charset="0"/>
              </a:rPr>
              <a:t>.</a:t>
            </a:r>
          </a:p>
          <a:p>
            <a:pPr algn="ctr"/>
            <a:endParaRPr lang="en-US" sz="1400" dirty="0">
              <a:latin typeface="Avenir Next LT Pro" panose="020B0504020202020204" pitchFamily="34" charset="0"/>
            </a:endParaRPr>
          </a:p>
        </p:txBody>
      </p:sp>
      <p:sp>
        <p:nvSpPr>
          <p:cNvPr id="8" name="TextBox 7">
            <a:extLst>
              <a:ext uri="{FF2B5EF4-FFF2-40B4-BE49-F238E27FC236}">
                <a16:creationId xmlns:a16="http://schemas.microsoft.com/office/drawing/2014/main" xmlns="" id="{85329F3E-1053-ABC4-2DD8-8C6C0EA239C8}"/>
              </a:ext>
            </a:extLst>
          </p:cNvPr>
          <p:cNvSpPr txBox="1"/>
          <p:nvPr/>
        </p:nvSpPr>
        <p:spPr>
          <a:xfrm>
            <a:off x="1689698" y="3973647"/>
            <a:ext cx="4114800" cy="885371"/>
          </a:xfrm>
          <a:prstGeom prst="rect">
            <a:avLst/>
          </a:prstGeom>
          <a:noFill/>
          <a:ln>
            <a:solidFill>
              <a:schemeClr val="bg1"/>
            </a:solidFill>
          </a:ln>
        </p:spPr>
        <p:txBody>
          <a:bodyPr wrap="square" rtlCol="0">
            <a:spAutoFit/>
          </a:bodyPr>
          <a:lstStyle/>
          <a:p>
            <a:pPr marR="0" lvl="0" defTabSz="914400" rtl="0" eaLnBrk="1" fontAlgn="auto" latinLnBrk="0" hangingPunct="1">
              <a:lnSpc>
                <a:spcPct val="90000"/>
              </a:lnSpc>
              <a:spcBef>
                <a:spcPts val="1000"/>
              </a:spcBef>
              <a:spcAft>
                <a:spcPts val="0"/>
              </a:spcAft>
              <a:buClrTx/>
              <a:buSzTx/>
              <a:tabLst/>
              <a:defRPr/>
            </a:pPr>
            <a:r>
              <a:rPr lang="en-US" sz="1600" b="1" dirty="0">
                <a:solidFill>
                  <a:prstClr val="white"/>
                </a:solidFill>
                <a:latin typeface="Avenir Next LT Pro" panose="020B0504020202020204" pitchFamily="34" charset="0"/>
              </a:rPr>
              <a:t>Cros</a:t>
            </a:r>
          </a:p>
          <a:p>
            <a:pPr marR="0" lvl="0" defTabSz="914400" rtl="0" eaLnBrk="1" fontAlgn="auto" latinLnBrk="0" hangingPunct="1">
              <a:lnSpc>
                <a:spcPct val="90000"/>
              </a:lnSpc>
              <a:spcBef>
                <a:spcPts val="1000"/>
              </a:spcBef>
              <a:spcAft>
                <a:spcPts val="0"/>
              </a:spcAft>
              <a:buClrTx/>
              <a:buSzTx/>
              <a:tabLst/>
              <a:defRPr/>
            </a:pPr>
            <a:r>
              <a:rPr lang="en-US" sz="1600" dirty="0">
                <a:solidFill>
                  <a:prstClr val="white"/>
                </a:solidFill>
                <a:latin typeface="Avenir Next LT Pro" panose="020B0504020202020204" pitchFamily="34" charset="0"/>
              </a:rPr>
              <a:t>Enable </a:t>
            </a:r>
            <a:r>
              <a:rPr lang="en-US" sz="1600" dirty="0" err="1">
                <a:solidFill>
                  <a:prstClr val="white"/>
                </a:solidFill>
                <a:latin typeface="Avenir Next LT Pro" panose="020B0504020202020204" pitchFamily="34" charset="0"/>
              </a:rPr>
              <a:t>Cors</a:t>
            </a:r>
            <a:r>
              <a:rPr lang="en-US" sz="1600" dirty="0">
                <a:solidFill>
                  <a:prstClr val="white"/>
                </a:solidFill>
                <a:latin typeface="Avenir Next LT Pro" panose="020B0504020202020204" pitchFamily="34" charset="0"/>
              </a:rPr>
              <a:t> For Front-end and Back-end Communication</a:t>
            </a:r>
            <a:r>
              <a:rPr kumimoji="0" lang="en-US" sz="1200" i="0" u="none" strike="noStrike" kern="1200" cap="none" spc="0" normalizeH="0" baseline="0" noProof="0" dirty="0">
                <a:ln>
                  <a:noFill/>
                </a:ln>
                <a:solidFill>
                  <a:prstClr val="white"/>
                </a:solidFill>
                <a:effectLst/>
                <a:uLnTx/>
                <a:uFillTx/>
                <a:latin typeface="Avenir Next LT Pro" panose="020B0504020202020204" pitchFamily="34" charset="0"/>
              </a:rPr>
              <a:t>.</a:t>
            </a:r>
          </a:p>
        </p:txBody>
      </p:sp>
      <p:sp>
        <p:nvSpPr>
          <p:cNvPr id="9" name="TextBox 8">
            <a:extLst>
              <a:ext uri="{FF2B5EF4-FFF2-40B4-BE49-F238E27FC236}">
                <a16:creationId xmlns:a16="http://schemas.microsoft.com/office/drawing/2014/main" xmlns="" id="{369832AB-7118-4CCD-C71F-829EBB0F80D8}"/>
              </a:ext>
            </a:extLst>
          </p:cNvPr>
          <p:cNvSpPr txBox="1"/>
          <p:nvPr/>
        </p:nvSpPr>
        <p:spPr>
          <a:xfrm>
            <a:off x="1689698" y="5087595"/>
            <a:ext cx="4114800" cy="885371"/>
          </a:xfrm>
          <a:prstGeom prst="rect">
            <a:avLst/>
          </a:prstGeom>
          <a:noFill/>
          <a:ln>
            <a:solidFill>
              <a:schemeClr val="bg1"/>
            </a:solidFill>
          </a:ln>
        </p:spPr>
        <p:txBody>
          <a:bodyPr wrap="square" rtlCol="0">
            <a:spAutoFit/>
          </a:bodyPr>
          <a:lstStyle/>
          <a:p>
            <a:pPr rtl="0" eaLnBrk="1" latinLnBrk="0" hangingPunct="1">
              <a:lnSpc>
                <a:spcPct val="90000"/>
              </a:lnSpc>
              <a:spcBef>
                <a:spcPts val="1000"/>
              </a:spcBef>
              <a:spcAft>
                <a:spcPts val="0"/>
              </a:spcAft>
              <a:buClrTx/>
              <a:buSzPts val="2000"/>
            </a:pPr>
            <a:r>
              <a:rPr lang="en-US" sz="1600" b="1" dirty="0">
                <a:solidFill>
                  <a:srgbClr val="FFFFFF"/>
                </a:solidFill>
                <a:latin typeface="Avenir Next LT Pro" panose="020B0504020202020204" pitchFamily="34" charset="0"/>
              </a:rPr>
              <a:t>Axios</a:t>
            </a:r>
            <a:endParaRPr lang="en-US" sz="1600" b="1" dirty="0">
              <a:latin typeface="Avenir Next LT Pro" panose="020B0504020202020204" pitchFamily="34" charset="0"/>
            </a:endParaRPr>
          </a:p>
          <a:p>
            <a:pPr rtl="0" eaLnBrk="1" latinLnBrk="0" hangingPunct="1">
              <a:lnSpc>
                <a:spcPct val="90000"/>
              </a:lnSpc>
              <a:spcBef>
                <a:spcPts val="1000"/>
              </a:spcBef>
              <a:spcAft>
                <a:spcPts val="0"/>
              </a:spcAft>
              <a:buClrTx/>
              <a:buSzPts val="2000"/>
            </a:pPr>
            <a:r>
              <a:rPr lang="en-US" sz="1600" kern="1200" dirty="0">
                <a:solidFill>
                  <a:srgbClr val="FFFFFF"/>
                </a:solidFill>
                <a:effectLst/>
                <a:latin typeface="Avenir Next LT Pro" panose="020B0504020202020204" pitchFamily="34" charset="0"/>
              </a:rPr>
              <a:t>Used For </a:t>
            </a:r>
            <a:r>
              <a:rPr lang="en-US" sz="1600" dirty="0">
                <a:solidFill>
                  <a:srgbClr val="FFFFFF"/>
                </a:solidFill>
                <a:latin typeface="Avenir Next LT Pro" panose="020B0504020202020204" pitchFamily="34" charset="0"/>
              </a:rPr>
              <a:t>Model Integration And Internal Request</a:t>
            </a:r>
            <a:r>
              <a:rPr lang="en-US" sz="1400" kern="1200" dirty="0">
                <a:solidFill>
                  <a:srgbClr val="FFFFFF"/>
                </a:solidFill>
                <a:effectLst/>
                <a:latin typeface="Avenir Next LT Pro" panose="020B0504020202020204" pitchFamily="34" charset="0"/>
              </a:rPr>
              <a:t>.</a:t>
            </a:r>
            <a:endParaRPr lang="en-US" sz="1600" dirty="0">
              <a:effectLst/>
              <a:latin typeface="Avenir Next LT Pro" panose="020B0504020202020204" pitchFamily="34" charset="0"/>
            </a:endParaRPr>
          </a:p>
        </p:txBody>
      </p:sp>
      <p:sp>
        <p:nvSpPr>
          <p:cNvPr id="15" name="TextBox 14">
            <a:extLst>
              <a:ext uri="{FF2B5EF4-FFF2-40B4-BE49-F238E27FC236}">
                <a16:creationId xmlns:a16="http://schemas.microsoft.com/office/drawing/2014/main" xmlns="" id="{DB32996A-ACB9-2140-1B16-949B118075AD}"/>
              </a:ext>
            </a:extLst>
          </p:cNvPr>
          <p:cNvSpPr txBox="1"/>
          <p:nvPr/>
        </p:nvSpPr>
        <p:spPr>
          <a:xfrm>
            <a:off x="6257692" y="2746333"/>
            <a:ext cx="4114800" cy="1106970"/>
          </a:xfrm>
          <a:prstGeom prst="rect">
            <a:avLst/>
          </a:prstGeom>
          <a:noFill/>
          <a:ln>
            <a:solidFill>
              <a:schemeClr val="bg1"/>
            </a:solidFill>
          </a:ln>
        </p:spPr>
        <p:txBody>
          <a:bodyPr wrap="square" rtlCol="0">
            <a:spAutoFit/>
          </a:bodyPr>
          <a:lstStyle/>
          <a:p>
            <a:pPr marR="0" lvl="0" defTabSz="914400" rtl="0" eaLnBrk="1" fontAlgn="auto" latinLnBrk="0" hangingPunct="1">
              <a:lnSpc>
                <a:spcPct val="90000"/>
              </a:lnSpc>
              <a:spcBef>
                <a:spcPts val="1000"/>
              </a:spcBef>
              <a:spcAft>
                <a:spcPts val="0"/>
              </a:spcAft>
              <a:buClrTx/>
              <a:buSzTx/>
              <a:tabLst/>
              <a:defRPr/>
            </a:pPr>
            <a:r>
              <a:rPr lang="en-US" sz="1600" b="1" dirty="0">
                <a:solidFill>
                  <a:prstClr val="white"/>
                </a:solidFill>
                <a:latin typeface="Avenir Next LT Pro" panose="020B0504020202020204" pitchFamily="34" charset="0"/>
              </a:rPr>
              <a:t>Mongo DB</a:t>
            </a:r>
            <a:endParaRPr kumimoji="0" lang="en-US" sz="1600" b="1" i="0" u="none" strike="noStrike" kern="1200" cap="none" spc="0" normalizeH="0" baseline="0" noProof="0" dirty="0">
              <a:ln>
                <a:noFill/>
              </a:ln>
              <a:solidFill>
                <a:prstClr val="white"/>
              </a:solidFill>
              <a:effectLst/>
              <a:uLnTx/>
              <a:uFillTx/>
              <a:latin typeface="Avenir Next LT Pro" panose="020B0504020202020204" pitchFamily="34" charset="0"/>
            </a:endParaRPr>
          </a:p>
          <a:p>
            <a:pPr algn="ctr">
              <a:lnSpc>
                <a:spcPct val="90000"/>
              </a:lnSpc>
              <a:spcBef>
                <a:spcPts val="500"/>
              </a:spcBef>
              <a:defRPr/>
            </a:pPr>
            <a:r>
              <a:rPr kumimoji="0" lang="en-US" sz="1200" b="0" i="0" u="none" strike="noStrike" kern="1200" cap="none" spc="0" normalizeH="0" baseline="0" noProof="0" dirty="0">
                <a:ln>
                  <a:noFill/>
                </a:ln>
                <a:solidFill>
                  <a:prstClr val="white"/>
                </a:solidFill>
                <a:effectLst/>
                <a:uLnTx/>
                <a:uFillTx/>
                <a:latin typeface="Avenir Next LT Pro" panose="020B0504020202020204" pitchFamily="34" charset="0"/>
              </a:rPr>
              <a:t>Acts as the primary database for storing and managing data.</a:t>
            </a:r>
          </a:p>
          <a:p>
            <a:pPr algn="ctr">
              <a:lnSpc>
                <a:spcPct val="90000"/>
              </a:lnSpc>
              <a:spcBef>
                <a:spcPts val="500"/>
              </a:spcBef>
              <a:defRPr/>
            </a:pPr>
            <a:r>
              <a:rPr kumimoji="0" lang="en-US" sz="1200" b="0" i="0" u="none" strike="noStrike" kern="1200" cap="none" spc="0" normalizeH="0" baseline="0" noProof="0" dirty="0">
                <a:ln>
                  <a:noFill/>
                </a:ln>
                <a:solidFill>
                  <a:prstClr val="white"/>
                </a:solidFill>
                <a:effectLst/>
                <a:uLnTx/>
                <a:uFillTx/>
                <a:latin typeface="Avenir Next LT Pro" panose="020B0504020202020204" pitchFamily="34" charset="0"/>
              </a:rPr>
              <a:t>Provides robust data storage, complex query support, and ensures data integrity.</a:t>
            </a:r>
          </a:p>
        </p:txBody>
      </p:sp>
      <p:sp>
        <p:nvSpPr>
          <p:cNvPr id="16" name="TextBox 15">
            <a:extLst>
              <a:ext uri="{FF2B5EF4-FFF2-40B4-BE49-F238E27FC236}">
                <a16:creationId xmlns:a16="http://schemas.microsoft.com/office/drawing/2014/main" xmlns="" id="{10E6D2FC-13FD-1CC8-54FF-CA3270F96DEE}"/>
              </a:ext>
            </a:extLst>
          </p:cNvPr>
          <p:cNvSpPr txBox="1"/>
          <p:nvPr/>
        </p:nvSpPr>
        <p:spPr>
          <a:xfrm>
            <a:off x="6257692" y="4012574"/>
            <a:ext cx="4114800" cy="940770"/>
          </a:xfrm>
          <a:prstGeom prst="rect">
            <a:avLst/>
          </a:prstGeom>
          <a:noFill/>
          <a:ln>
            <a:solidFill>
              <a:schemeClr val="bg1"/>
            </a:solidFill>
          </a:ln>
        </p:spPr>
        <p:txBody>
          <a:bodyPr wrap="square" rtlCol="0">
            <a:spAutoFit/>
          </a:bodyPr>
          <a:lstStyle/>
          <a:p>
            <a:pPr marR="0" lvl="0" defTabSz="914400" rtl="0" eaLnBrk="1" fontAlgn="auto" latinLnBrk="0" hangingPunct="1">
              <a:lnSpc>
                <a:spcPct val="90000"/>
              </a:lnSpc>
              <a:spcBef>
                <a:spcPts val="1000"/>
              </a:spcBef>
              <a:spcAft>
                <a:spcPts val="0"/>
              </a:spcAft>
              <a:buClrTx/>
              <a:buSzTx/>
              <a:tabLst/>
              <a:defRPr/>
            </a:pPr>
            <a:r>
              <a:rPr kumimoji="0" lang="en-US" sz="1600" b="1" i="0" u="none" strike="noStrike" kern="1200" cap="none" spc="0" normalizeH="0" baseline="0" noProof="0" dirty="0" err="1">
                <a:ln>
                  <a:noFill/>
                </a:ln>
                <a:solidFill>
                  <a:prstClr val="white"/>
                </a:solidFill>
                <a:effectLst/>
                <a:uLnTx/>
                <a:uFillTx/>
                <a:latin typeface="Avenir Next LT Pro" panose="020B0504020202020204" pitchFamily="34" charset="0"/>
              </a:rPr>
              <a:t>JwtBearer</a:t>
            </a:r>
            <a:r>
              <a:rPr kumimoji="0" lang="en-US" sz="1600" b="1" i="0" u="none" strike="noStrike" kern="1200" cap="none" spc="0" normalizeH="0" baseline="0" noProof="0" dirty="0">
                <a:ln>
                  <a:noFill/>
                </a:ln>
                <a:solidFill>
                  <a:prstClr val="white"/>
                </a:solidFill>
                <a:effectLst/>
                <a:uLnTx/>
                <a:uFillTx/>
                <a:latin typeface="Avenir Next LT Pro" panose="020B0504020202020204" pitchFamily="34" charset="0"/>
              </a:rPr>
              <a:t> (JSON Web Token Bearer)</a:t>
            </a:r>
          </a:p>
          <a:p>
            <a:pPr algn="ctr">
              <a:lnSpc>
                <a:spcPct val="90000"/>
              </a:lnSpc>
              <a:spcBef>
                <a:spcPts val="500"/>
              </a:spcBef>
              <a:defRPr/>
            </a:pPr>
            <a:r>
              <a:rPr kumimoji="0" lang="en-US" sz="1200" b="0" i="0" u="none" strike="noStrike" kern="1200" cap="none" spc="0" normalizeH="0" baseline="0" noProof="0" dirty="0">
                <a:ln>
                  <a:noFill/>
                </a:ln>
                <a:solidFill>
                  <a:prstClr val="white"/>
                </a:solidFill>
                <a:effectLst/>
                <a:uLnTx/>
                <a:uFillTx/>
                <a:latin typeface="Avenir Next LT Pro" panose="020B0504020202020204" pitchFamily="34" charset="0"/>
              </a:rPr>
              <a:t>Implements authentication and authorization.</a:t>
            </a:r>
          </a:p>
          <a:p>
            <a:pPr algn="ctr">
              <a:lnSpc>
                <a:spcPct val="90000"/>
              </a:lnSpc>
              <a:spcBef>
                <a:spcPts val="500"/>
              </a:spcBef>
              <a:defRPr/>
            </a:pPr>
            <a:r>
              <a:rPr kumimoji="0" lang="en-US" sz="1200" b="0" i="0" u="none" strike="noStrike" kern="1200" cap="none" spc="0" normalizeH="0" baseline="0" noProof="0" dirty="0">
                <a:ln>
                  <a:noFill/>
                </a:ln>
                <a:solidFill>
                  <a:prstClr val="white"/>
                </a:solidFill>
                <a:effectLst/>
                <a:uLnTx/>
                <a:uFillTx/>
                <a:latin typeface="Avenir Next LT Pro" panose="020B0504020202020204" pitchFamily="34" charset="0"/>
              </a:rPr>
              <a:t>Secures access to application features and protects user information.</a:t>
            </a:r>
          </a:p>
        </p:txBody>
      </p:sp>
    </p:spTree>
    <p:extLst>
      <p:ext uri="{BB962C8B-B14F-4D97-AF65-F5344CB8AC3E}">
        <p14:creationId xmlns:p14="http://schemas.microsoft.com/office/powerpoint/2010/main" val="2796255395"/>
      </p:ext>
    </p:extLst>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BE6221-5C7D-DF6A-898A-DA77071B6529}"/>
              </a:ext>
            </a:extLst>
          </p:cNvPr>
          <p:cNvSpPr>
            <a:spLocks noGrp="1"/>
          </p:cNvSpPr>
          <p:nvPr>
            <p:ph type="ctrTitle"/>
          </p:nvPr>
        </p:nvSpPr>
        <p:spPr/>
        <p:txBody>
          <a:bodyPr/>
          <a:lstStyle/>
          <a:p>
            <a:r>
              <a:rPr lang="en-US" dirty="0"/>
              <a:t>Thank You ✨</a:t>
            </a:r>
          </a:p>
        </p:txBody>
      </p:sp>
      <p:pic>
        <p:nvPicPr>
          <p:cNvPr id="3" name="Picture 2">
            <a:extLst>
              <a:ext uri="{FF2B5EF4-FFF2-40B4-BE49-F238E27FC236}">
                <a16:creationId xmlns:a16="http://schemas.microsoft.com/office/drawing/2014/main" xmlns="" id="{698DBE8E-A024-E3C8-1C62-7CCF9925D06C}"/>
              </a:ext>
            </a:extLst>
          </p:cNvPr>
          <p:cNvPicPr>
            <a:picLocks noChangeAspect="1"/>
          </p:cNvPicPr>
          <p:nvPr/>
        </p:nvPicPr>
        <p:blipFill>
          <a:blip r:embed="rId2"/>
          <a:stretch>
            <a:fillRect/>
          </a:stretch>
        </p:blipFill>
        <p:spPr>
          <a:xfrm>
            <a:off x="142043" y="807868"/>
            <a:ext cx="11425561" cy="6050131"/>
          </a:xfrm>
          <a:prstGeom prst="rect">
            <a:avLst/>
          </a:prstGeom>
        </p:spPr>
      </p:pic>
    </p:spTree>
    <p:extLst>
      <p:ext uri="{BB962C8B-B14F-4D97-AF65-F5344CB8AC3E}">
        <p14:creationId xmlns:p14="http://schemas.microsoft.com/office/powerpoint/2010/main" val="35724761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17B6AABD-6803-10A3-4ACD-BC8C0DC8B21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xmlns="" id="{846F1F70-E686-9B8A-B3FD-0A58CC83F2AB}"/>
              </a:ext>
            </a:extLst>
          </p:cNvPr>
          <p:cNvSpPr>
            <a:spLocks noGrp="1"/>
          </p:cNvSpPr>
          <p:nvPr>
            <p:ph type="ctrTitle"/>
          </p:nvPr>
        </p:nvSpPr>
        <p:spPr>
          <a:xfrm>
            <a:off x="1436648" y="-129388"/>
            <a:ext cx="9144000" cy="2306637"/>
          </a:xfrm>
        </p:spPr>
        <p:txBody>
          <a:bodyPr/>
          <a:lstStyle/>
          <a:p>
            <a:r>
              <a:rPr lang="en-US" dirty="0"/>
              <a:t>Architecture and Design Patterns</a:t>
            </a:r>
          </a:p>
        </p:txBody>
      </p:sp>
      <p:sp>
        <p:nvSpPr>
          <p:cNvPr id="6" name="TextBox 5">
            <a:extLst>
              <a:ext uri="{FF2B5EF4-FFF2-40B4-BE49-F238E27FC236}">
                <a16:creationId xmlns:a16="http://schemas.microsoft.com/office/drawing/2014/main" xmlns="" id="{7179BBA2-031B-98F5-C294-21818C178995}"/>
              </a:ext>
            </a:extLst>
          </p:cNvPr>
          <p:cNvSpPr txBox="1"/>
          <p:nvPr/>
        </p:nvSpPr>
        <p:spPr>
          <a:xfrm>
            <a:off x="800100" y="2708577"/>
            <a:ext cx="5208548" cy="3231654"/>
          </a:xfrm>
          <a:prstGeom prst="rect">
            <a:avLst/>
          </a:prstGeom>
          <a:noFill/>
          <a:ln>
            <a:noFill/>
          </a:ln>
        </p:spPr>
        <p:txBody>
          <a:bodyPr wrap="square" rtlCol="0">
            <a:spAutoFit/>
          </a:bodyPr>
          <a:lstStyle/>
          <a:p>
            <a:pPr>
              <a:lnSpc>
                <a:spcPct val="120000"/>
              </a:lnSpc>
            </a:pPr>
            <a:r>
              <a:rPr lang="en-US" sz="2200" b="1" dirty="0">
                <a:solidFill>
                  <a:schemeClr val="bg1"/>
                </a:solidFill>
                <a:latin typeface="Avenir Next LT Pro" panose="020B0504020202020204" pitchFamily="34" charset="0"/>
              </a:rPr>
              <a:t>Service Layer</a:t>
            </a:r>
          </a:p>
          <a:p>
            <a:pPr>
              <a:lnSpc>
                <a:spcPct val="120000"/>
              </a:lnSpc>
            </a:pPr>
            <a:r>
              <a:rPr lang="en-US" sz="2200" dirty="0">
                <a:solidFill>
                  <a:schemeClr val="bg1"/>
                </a:solidFill>
                <a:latin typeface="Avenir Next LT Pro" panose="020B0504020202020204" pitchFamily="34" charset="0"/>
              </a:rPr>
              <a:t>Encapsulate Business Logic or External </a:t>
            </a:r>
            <a:r>
              <a:rPr lang="en-US" sz="2200" dirty="0" err="1" smtClean="0">
                <a:solidFill>
                  <a:schemeClr val="bg1"/>
                </a:solidFill>
                <a:latin typeface="Avenir Next LT Pro" panose="020B0504020202020204" pitchFamily="34" charset="0"/>
              </a:rPr>
              <a:t>Intreactions</a:t>
            </a:r>
            <a:r>
              <a:rPr lang="en-US" sz="2200" dirty="0" smtClean="0">
                <a:solidFill>
                  <a:schemeClr val="bg1"/>
                </a:solidFill>
                <a:latin typeface="Avenir Next LT Pro" panose="020B0504020202020204" pitchFamily="34" charset="0"/>
              </a:rPr>
              <a:t> </a:t>
            </a:r>
            <a:r>
              <a:rPr lang="en-US" sz="2200" dirty="0">
                <a:solidFill>
                  <a:schemeClr val="bg1"/>
                </a:solidFill>
                <a:latin typeface="Avenir Next LT Pro" panose="020B0504020202020204" pitchFamily="34" charset="0"/>
              </a:rPr>
              <a:t>, Handel HTTP Request</a:t>
            </a:r>
            <a:r>
              <a:rPr lang="en-US" dirty="0">
                <a:solidFill>
                  <a:schemeClr val="bg1"/>
                </a:solidFill>
                <a:latin typeface="Avenir Next LT Pro" panose="020B0504020202020204" pitchFamily="34" charset="0"/>
              </a:rPr>
              <a:t>.</a:t>
            </a:r>
          </a:p>
          <a:p>
            <a:pPr algn="ctr">
              <a:lnSpc>
                <a:spcPct val="120000"/>
              </a:lnSpc>
            </a:pPr>
            <a:endParaRPr lang="en-US" sz="1600" b="1" dirty="0">
              <a:solidFill>
                <a:schemeClr val="bg1"/>
              </a:solidFill>
              <a:latin typeface="Avenir Next LT Pro" panose="020B0504020202020204" pitchFamily="34" charset="0"/>
            </a:endParaRPr>
          </a:p>
          <a:p>
            <a:pPr>
              <a:lnSpc>
                <a:spcPct val="120000"/>
              </a:lnSpc>
            </a:pPr>
            <a:r>
              <a:rPr lang="en-US" sz="2200" b="1" dirty="0">
                <a:solidFill>
                  <a:schemeClr val="bg1"/>
                </a:solidFill>
                <a:latin typeface="Avenir Next LT Pro" panose="020B0504020202020204" pitchFamily="34" charset="0"/>
              </a:rPr>
              <a:t>Singleton Pattern(Implied in </a:t>
            </a:r>
            <a:r>
              <a:rPr lang="en-US" sz="2200" b="1" dirty="0" err="1">
                <a:solidFill>
                  <a:schemeClr val="bg1"/>
                </a:solidFill>
                <a:latin typeface="Avenir Next LT Pro" panose="020B0504020202020204" pitchFamily="34" charset="0"/>
              </a:rPr>
              <a:t>db</a:t>
            </a:r>
            <a:r>
              <a:rPr lang="en-US" sz="2200" b="1" dirty="0">
                <a:solidFill>
                  <a:schemeClr val="bg1"/>
                </a:solidFill>
                <a:latin typeface="Avenir Next LT Pro" panose="020B0504020202020204" pitchFamily="34" charset="0"/>
              </a:rPr>
              <a:t> connections </a:t>
            </a:r>
            <a:r>
              <a:rPr lang="en-US" sz="2200" b="1" dirty="0" smtClean="0">
                <a:solidFill>
                  <a:schemeClr val="bg1"/>
                </a:solidFill>
                <a:latin typeface="Avenir Next LT Pro" panose="020B0504020202020204" pitchFamily="34" charset="0"/>
              </a:rPr>
              <a:t>(</a:t>
            </a:r>
            <a:r>
              <a:rPr lang="en-US" sz="2200" b="1" dirty="0" err="1" smtClean="0">
                <a:solidFill>
                  <a:schemeClr val="bg1"/>
                </a:solidFill>
                <a:latin typeface="Avenir Next LT Pro" panose="020B0504020202020204" pitchFamily="34" charset="0"/>
              </a:rPr>
              <a:t>js</a:t>
            </a:r>
            <a:r>
              <a:rPr lang="en-US" sz="2200" b="1" dirty="0">
                <a:solidFill>
                  <a:schemeClr val="bg1"/>
                </a:solidFill>
                <a:latin typeface="Avenir Next LT Pro" panose="020B0504020202020204" pitchFamily="34" charset="0"/>
              </a:rPr>
              <a:t>)</a:t>
            </a:r>
          </a:p>
          <a:p>
            <a:pPr>
              <a:lnSpc>
                <a:spcPct val="120000"/>
              </a:lnSpc>
            </a:pPr>
            <a:r>
              <a:rPr lang="en-US" sz="2200" dirty="0">
                <a:solidFill>
                  <a:schemeClr val="bg1"/>
                </a:solidFill>
                <a:latin typeface="Avenir Next LT Pro" panose="020B0504020202020204" pitchFamily="34" charset="0"/>
              </a:rPr>
              <a:t>Ensures Only Instance of The MongoDB Connection Is Used across The </a:t>
            </a:r>
            <a:r>
              <a:rPr lang="en-US" sz="2200" dirty="0" smtClean="0">
                <a:solidFill>
                  <a:schemeClr val="bg1"/>
                </a:solidFill>
                <a:latin typeface="Avenir Next LT Pro" panose="020B0504020202020204" pitchFamily="34" charset="0"/>
              </a:rPr>
              <a:t>App</a:t>
            </a:r>
            <a:r>
              <a:rPr lang="en-US" dirty="0">
                <a:solidFill>
                  <a:schemeClr val="bg1"/>
                </a:solidFill>
                <a:latin typeface="Avenir Next LT Pro" panose="020B0504020202020204" pitchFamily="34" charset="0"/>
              </a:rPr>
              <a:t>.</a:t>
            </a:r>
            <a:endParaRPr lang="en-US" sz="2200" dirty="0">
              <a:solidFill>
                <a:schemeClr val="bg1"/>
              </a:solidFill>
              <a:latin typeface="Avenir Next LT Pro" panose="020B0504020202020204" pitchFamily="34" charset="0"/>
            </a:endParaRPr>
          </a:p>
        </p:txBody>
      </p:sp>
      <p:pic>
        <p:nvPicPr>
          <p:cNvPr id="7" name="Picture 6">
            <a:extLst>
              <a:ext uri="{FF2B5EF4-FFF2-40B4-BE49-F238E27FC236}">
                <a16:creationId xmlns:a16="http://schemas.microsoft.com/office/drawing/2014/main" xmlns="" id="{058F018C-5DCE-90C8-2EA1-4B756D5F8C03}"/>
              </a:ext>
            </a:extLst>
          </p:cNvPr>
          <p:cNvPicPr>
            <a:picLocks noChangeAspect="1"/>
          </p:cNvPicPr>
          <p:nvPr/>
        </p:nvPicPr>
        <p:blipFill>
          <a:blip r:embed="rId2"/>
          <a:stretch>
            <a:fillRect/>
          </a:stretch>
        </p:blipFill>
        <p:spPr>
          <a:xfrm>
            <a:off x="6008648" y="2918305"/>
            <a:ext cx="5614903" cy="2548349"/>
          </a:xfrm>
          <a:prstGeom prst="rect">
            <a:avLst/>
          </a:prstGeom>
        </p:spPr>
      </p:pic>
    </p:spTree>
    <p:extLst>
      <p:ext uri="{BB962C8B-B14F-4D97-AF65-F5344CB8AC3E}">
        <p14:creationId xmlns:p14="http://schemas.microsoft.com/office/powerpoint/2010/main" val="6486275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Why Skin Cancer ?</a:t>
            </a:r>
            <a:r>
              <a:rPr lang="ar-EG" b="1" dirty="0"/>
              <a:t/>
            </a:r>
            <a:br>
              <a:rPr lang="ar-EG" b="1" dirty="0"/>
            </a:br>
            <a:endParaRPr lang="en-US" dirty="0"/>
          </a:p>
        </p:txBody>
      </p:sp>
      <p:sp>
        <p:nvSpPr>
          <p:cNvPr id="3" name="Content Placeholder 2"/>
          <p:cNvSpPr>
            <a:spLocks noGrp="1"/>
          </p:cNvSpPr>
          <p:nvPr>
            <p:ph idx="1"/>
          </p:nvPr>
        </p:nvSpPr>
        <p:spPr>
          <a:xfrm>
            <a:off x="143435" y="1111624"/>
            <a:ext cx="11932024" cy="5620870"/>
          </a:xfrm>
        </p:spPr>
        <p:txBody>
          <a:bodyPr>
            <a:normAutofit/>
          </a:bodyPr>
          <a:lstStyle/>
          <a:p>
            <a:r>
              <a:rPr lang="en-US" dirty="0"/>
              <a:t>Skin cancer is one of the most common types of cancer that begins with the </a:t>
            </a:r>
            <a:endParaRPr lang="en-US" dirty="0" smtClean="0"/>
          </a:p>
          <a:p>
            <a:pPr marL="0" indent="0">
              <a:buNone/>
            </a:pPr>
            <a:r>
              <a:rPr lang="en-US" dirty="0" smtClean="0"/>
              <a:t>uncontrolled </a:t>
            </a:r>
            <a:r>
              <a:rPr lang="en-US" dirty="0"/>
              <a:t>reproduction of skin cells. It can occur because of </a:t>
            </a:r>
            <a:r>
              <a:rPr lang="en-US" dirty="0" smtClean="0"/>
              <a:t>the </a:t>
            </a:r>
          </a:p>
          <a:p>
            <a:pPr marL="0" indent="0">
              <a:buNone/>
            </a:pPr>
            <a:r>
              <a:rPr lang="en-US" dirty="0" smtClean="0"/>
              <a:t>ultraviolet </a:t>
            </a:r>
            <a:r>
              <a:rPr lang="en-US" dirty="0"/>
              <a:t>radiation from sunshine or tanning beds, and it causes skin cells </a:t>
            </a:r>
            <a:endParaRPr lang="en-US" dirty="0" smtClean="0"/>
          </a:p>
          <a:p>
            <a:pPr marL="0" indent="0">
              <a:buNone/>
            </a:pPr>
            <a:r>
              <a:rPr lang="en-US" dirty="0" smtClean="0"/>
              <a:t>to </a:t>
            </a:r>
            <a:r>
              <a:rPr lang="en-US" dirty="0"/>
              <a:t>multiply and form malignant tumors. Skin cancer is one of the primary </a:t>
            </a:r>
            <a:endParaRPr lang="en-US" dirty="0" smtClean="0"/>
          </a:p>
          <a:p>
            <a:pPr marL="0" indent="0">
              <a:buNone/>
            </a:pPr>
            <a:r>
              <a:rPr lang="en-US" dirty="0" smtClean="0"/>
              <a:t>reasons </a:t>
            </a:r>
            <a:r>
              <a:rPr lang="en-US" dirty="0"/>
              <a:t>for deaths worldwide. According to statistics published by, 97,160 </a:t>
            </a:r>
            <a:endParaRPr lang="en-US" dirty="0" smtClean="0"/>
          </a:p>
          <a:p>
            <a:pPr marL="0" indent="0">
              <a:buNone/>
            </a:pPr>
            <a:r>
              <a:rPr lang="en-US" dirty="0" smtClean="0"/>
              <a:t>Americans </a:t>
            </a:r>
            <a:r>
              <a:rPr lang="en-US" dirty="0"/>
              <a:t>were diagnosed with skin cancer in 2023, which is 5.0% of the total </a:t>
            </a:r>
            <a:endParaRPr lang="en-US" dirty="0" smtClean="0"/>
          </a:p>
          <a:p>
            <a:pPr marL="0" indent="0">
              <a:buNone/>
            </a:pPr>
            <a:r>
              <a:rPr lang="en-US" dirty="0" smtClean="0"/>
              <a:t>cancer </a:t>
            </a:r>
            <a:r>
              <a:rPr lang="en-US" dirty="0"/>
              <a:t>cases reported in the</a:t>
            </a:r>
            <a:r>
              <a:rPr lang="ar-EG" dirty="0"/>
              <a:t> </a:t>
            </a:r>
            <a:r>
              <a:rPr lang="en-US" dirty="0"/>
              <a:t>United States, and 7990 people died because of </a:t>
            </a:r>
            <a:endParaRPr lang="en-US" dirty="0" smtClean="0"/>
          </a:p>
          <a:p>
            <a:pPr marL="0" indent="0">
              <a:buNone/>
            </a:pPr>
            <a:r>
              <a:rPr lang="en-US" dirty="0" smtClean="0"/>
              <a:t>skin </a:t>
            </a:r>
            <a:r>
              <a:rPr lang="en-US" dirty="0"/>
              <a:t>cancer which is 1.3% of the total deaths because of skin cancer in the </a:t>
            </a:r>
            <a:endParaRPr lang="en-US" dirty="0" smtClean="0"/>
          </a:p>
          <a:p>
            <a:pPr marL="0" indent="0">
              <a:buNone/>
            </a:pPr>
            <a:r>
              <a:rPr lang="en-US" dirty="0" smtClean="0"/>
              <a:t>United </a:t>
            </a:r>
            <a:r>
              <a:rPr lang="en-US" dirty="0"/>
              <a:t>States</a:t>
            </a:r>
            <a:r>
              <a:rPr lang="en-US" dirty="0" smtClean="0"/>
              <a:t>.</a:t>
            </a:r>
          </a:p>
        </p:txBody>
      </p:sp>
    </p:spTree>
    <p:extLst>
      <p:ext uri="{BB962C8B-B14F-4D97-AF65-F5344CB8AC3E}">
        <p14:creationId xmlns:p14="http://schemas.microsoft.com/office/powerpoint/2010/main" val="27288988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47F7D0-C7B8-AA1B-A1D0-00BFF24F4263}"/>
              </a:ext>
            </a:extLst>
          </p:cNvPr>
          <p:cNvSpPr>
            <a:spLocks noGrp="1"/>
          </p:cNvSpPr>
          <p:nvPr>
            <p:ph type="title"/>
          </p:nvPr>
        </p:nvSpPr>
        <p:spPr/>
        <p:txBody>
          <a:bodyPr/>
          <a:lstStyle/>
          <a:p>
            <a:r>
              <a:rPr lang="en-US" b="1" dirty="0"/>
              <a:t>Project Structure</a:t>
            </a:r>
          </a:p>
        </p:txBody>
      </p:sp>
      <p:sp>
        <p:nvSpPr>
          <p:cNvPr id="4" name="Content Placeholder 2">
            <a:extLst>
              <a:ext uri="{FF2B5EF4-FFF2-40B4-BE49-F238E27FC236}">
                <a16:creationId xmlns:a16="http://schemas.microsoft.com/office/drawing/2014/main" xmlns="" id="{BDEEC130-F314-B162-E5E3-F5FDBEA398D2}"/>
              </a:ext>
            </a:extLst>
          </p:cNvPr>
          <p:cNvSpPr>
            <a:spLocks noGrp="1"/>
          </p:cNvSpPr>
          <p:nvPr>
            <p:ph idx="1"/>
          </p:nvPr>
        </p:nvSpPr>
        <p:spPr>
          <a:xfrm>
            <a:off x="838200" y="1825625"/>
            <a:ext cx="10515600" cy="4351338"/>
          </a:xfrm>
        </p:spPr>
        <p:txBody>
          <a:bodyPr/>
          <a:lstStyle/>
          <a:p>
            <a:pPr marL="0" indent="0">
              <a:buNone/>
            </a:pPr>
            <a:r>
              <a:rPr lang="en-US" dirty="0"/>
              <a:t>Skin cancer Backend layers:</a:t>
            </a:r>
          </a:p>
        </p:txBody>
      </p:sp>
      <p:pic>
        <p:nvPicPr>
          <p:cNvPr id="5" name="Picture 4">
            <a:extLst>
              <a:ext uri="{FF2B5EF4-FFF2-40B4-BE49-F238E27FC236}">
                <a16:creationId xmlns:a16="http://schemas.microsoft.com/office/drawing/2014/main" xmlns="" id="{B7428413-C5E1-14FC-F8CE-17886B145603}"/>
              </a:ext>
            </a:extLst>
          </p:cNvPr>
          <p:cNvPicPr>
            <a:picLocks noChangeAspect="1"/>
          </p:cNvPicPr>
          <p:nvPr/>
        </p:nvPicPr>
        <p:blipFill>
          <a:blip r:embed="rId2"/>
          <a:stretch>
            <a:fillRect/>
          </a:stretch>
        </p:blipFill>
        <p:spPr>
          <a:xfrm>
            <a:off x="4362653" y="2517272"/>
            <a:ext cx="2987299" cy="4340728"/>
          </a:xfrm>
          <a:prstGeom prst="rect">
            <a:avLst/>
          </a:prstGeom>
        </p:spPr>
      </p:pic>
    </p:spTree>
    <p:extLst>
      <p:ext uri="{BB962C8B-B14F-4D97-AF65-F5344CB8AC3E}">
        <p14:creationId xmlns:p14="http://schemas.microsoft.com/office/powerpoint/2010/main" val="14735816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43937C-0E91-34C1-F75F-3C9E8B36EC10}"/>
              </a:ext>
            </a:extLst>
          </p:cNvPr>
          <p:cNvSpPr>
            <a:spLocks noGrp="1"/>
          </p:cNvSpPr>
          <p:nvPr>
            <p:ph type="title"/>
          </p:nvPr>
        </p:nvSpPr>
        <p:spPr/>
        <p:txBody>
          <a:bodyPr/>
          <a:lstStyle/>
          <a:p>
            <a:r>
              <a:rPr lang="en-US" b="1" dirty="0"/>
              <a:t>Project Structure</a:t>
            </a:r>
            <a:endParaRPr lang="en-US" dirty="0"/>
          </a:p>
        </p:txBody>
      </p:sp>
      <p:sp>
        <p:nvSpPr>
          <p:cNvPr id="4" name="Content Placeholder 2">
            <a:extLst>
              <a:ext uri="{FF2B5EF4-FFF2-40B4-BE49-F238E27FC236}">
                <a16:creationId xmlns:a16="http://schemas.microsoft.com/office/drawing/2014/main" xmlns="" id="{D8A75205-6831-3AEF-B5E9-E1C7EAAF87A2}"/>
              </a:ext>
            </a:extLst>
          </p:cNvPr>
          <p:cNvSpPr>
            <a:spLocks noGrp="1"/>
          </p:cNvSpPr>
          <p:nvPr>
            <p:ph idx="1"/>
          </p:nvPr>
        </p:nvSpPr>
        <p:spPr>
          <a:xfrm>
            <a:off x="838199" y="1825625"/>
            <a:ext cx="4603813" cy="1352581"/>
          </a:xfrm>
        </p:spPr>
        <p:txBody>
          <a:bodyPr>
            <a:normAutofit/>
          </a:bodyPr>
          <a:lstStyle/>
          <a:p>
            <a:pPr marL="0" indent="0">
              <a:lnSpc>
                <a:spcPct val="120000"/>
              </a:lnSpc>
              <a:buNone/>
            </a:pPr>
            <a:r>
              <a:rPr lang="en-US" sz="1800" b="1" dirty="0" err="1"/>
              <a:t>SkinCancer.Api</a:t>
            </a:r>
            <a:endParaRPr lang="en-US" sz="1800" b="1" dirty="0"/>
          </a:p>
          <a:p>
            <a:pPr marL="0" indent="0">
              <a:lnSpc>
                <a:spcPct val="120000"/>
              </a:lnSpc>
              <a:buNone/>
            </a:pPr>
            <a:r>
              <a:rPr lang="en-US" sz="1800" dirty="0"/>
              <a:t>The main entry point of the application. </a:t>
            </a:r>
            <a:endParaRPr lang="ar-EG" sz="1800" dirty="0"/>
          </a:p>
          <a:p>
            <a:pPr marL="0" indent="0">
              <a:lnSpc>
                <a:spcPct val="120000"/>
              </a:lnSpc>
              <a:buNone/>
            </a:pPr>
            <a:endParaRPr lang="en-US" sz="2800" dirty="0"/>
          </a:p>
          <a:p>
            <a:pPr marL="0" indent="0">
              <a:lnSpc>
                <a:spcPct val="120000"/>
              </a:lnSpc>
              <a:buNone/>
            </a:pPr>
            <a:endParaRPr lang="en-US" dirty="0"/>
          </a:p>
        </p:txBody>
      </p:sp>
      <p:pic>
        <p:nvPicPr>
          <p:cNvPr id="5" name="Picture 4">
            <a:extLst>
              <a:ext uri="{FF2B5EF4-FFF2-40B4-BE49-F238E27FC236}">
                <a16:creationId xmlns:a16="http://schemas.microsoft.com/office/drawing/2014/main" xmlns="" id="{B4AB91CB-A4EF-53FB-7D3C-09F88A800C78}"/>
              </a:ext>
            </a:extLst>
          </p:cNvPr>
          <p:cNvPicPr>
            <a:picLocks noChangeAspect="1"/>
          </p:cNvPicPr>
          <p:nvPr/>
        </p:nvPicPr>
        <p:blipFill>
          <a:blip r:embed="rId2"/>
          <a:stretch>
            <a:fillRect/>
          </a:stretch>
        </p:blipFill>
        <p:spPr>
          <a:xfrm>
            <a:off x="950956" y="3178206"/>
            <a:ext cx="3170195" cy="3371380"/>
          </a:xfrm>
          <a:prstGeom prst="rect">
            <a:avLst/>
          </a:prstGeom>
        </p:spPr>
      </p:pic>
      <p:pic>
        <p:nvPicPr>
          <p:cNvPr id="6" name="Picture 5">
            <a:extLst>
              <a:ext uri="{FF2B5EF4-FFF2-40B4-BE49-F238E27FC236}">
                <a16:creationId xmlns:a16="http://schemas.microsoft.com/office/drawing/2014/main" xmlns="" id="{D8EDD9E1-A132-3F96-4DAD-A1C82F33755F}"/>
              </a:ext>
            </a:extLst>
          </p:cNvPr>
          <p:cNvPicPr>
            <a:picLocks noChangeAspect="1"/>
          </p:cNvPicPr>
          <p:nvPr/>
        </p:nvPicPr>
        <p:blipFill>
          <a:blip r:embed="rId3"/>
          <a:stretch>
            <a:fillRect/>
          </a:stretch>
        </p:blipFill>
        <p:spPr>
          <a:xfrm>
            <a:off x="6198793" y="1580977"/>
            <a:ext cx="5736833" cy="1390008"/>
          </a:xfrm>
          <a:prstGeom prst="rect">
            <a:avLst/>
          </a:prstGeom>
        </p:spPr>
      </p:pic>
      <p:pic>
        <p:nvPicPr>
          <p:cNvPr id="7" name="Picture 6">
            <a:extLst>
              <a:ext uri="{FF2B5EF4-FFF2-40B4-BE49-F238E27FC236}">
                <a16:creationId xmlns:a16="http://schemas.microsoft.com/office/drawing/2014/main" xmlns="" id="{2FE9F106-BCAA-BAA6-E9A9-1AD10E10717D}"/>
              </a:ext>
            </a:extLst>
          </p:cNvPr>
          <p:cNvPicPr>
            <a:picLocks noChangeAspect="1"/>
          </p:cNvPicPr>
          <p:nvPr/>
        </p:nvPicPr>
        <p:blipFill>
          <a:blip r:embed="rId4"/>
          <a:stretch>
            <a:fillRect/>
          </a:stretch>
        </p:blipFill>
        <p:spPr>
          <a:xfrm>
            <a:off x="7379389" y="2761133"/>
            <a:ext cx="3029975" cy="4096867"/>
          </a:xfrm>
          <a:prstGeom prst="rect">
            <a:avLst/>
          </a:prstGeom>
        </p:spPr>
      </p:pic>
    </p:spTree>
    <p:extLst>
      <p:ext uri="{BB962C8B-B14F-4D97-AF65-F5344CB8AC3E}">
        <p14:creationId xmlns:p14="http://schemas.microsoft.com/office/powerpoint/2010/main" val="4313867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of our website</a:t>
            </a:r>
          </a:p>
        </p:txBody>
      </p:sp>
      <p:pic>
        <p:nvPicPr>
          <p:cNvPr id="4" name="Content Placeholder 3"/>
          <p:cNvPicPr>
            <a:picLocks noGrp="1" noChangeAspect="1"/>
          </p:cNvPicPr>
          <p:nvPr>
            <p:ph idx="1"/>
          </p:nvPr>
        </p:nvPicPr>
        <p:blipFill>
          <a:blip r:embed="rId2"/>
          <a:stretch>
            <a:fillRect/>
          </a:stretch>
        </p:blipFill>
        <p:spPr>
          <a:xfrm>
            <a:off x="1623406" y="1413249"/>
            <a:ext cx="9282159" cy="5018168"/>
          </a:xfrm>
          <a:prstGeom prst="rect">
            <a:avLst/>
          </a:prstGeom>
        </p:spPr>
      </p:pic>
    </p:spTree>
    <p:extLst>
      <p:ext uri="{BB962C8B-B14F-4D97-AF65-F5344CB8AC3E}">
        <p14:creationId xmlns:p14="http://schemas.microsoft.com/office/powerpoint/2010/main" val="11330537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28F5E3-AA80-F186-F606-C482F1AA76E5}"/>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xmlns="" id="{C67D2B8B-D5B6-A1BB-50E4-490954F841C3}"/>
              </a:ext>
            </a:extLst>
          </p:cNvPr>
          <p:cNvSpPr>
            <a:spLocks noGrp="1"/>
          </p:cNvSpPr>
          <p:nvPr>
            <p:ph idx="1"/>
          </p:nvPr>
        </p:nvSpPr>
        <p:spPr/>
        <p:txBody>
          <a:bodyPr>
            <a:normAutofit/>
          </a:bodyPr>
          <a:lstStyle/>
          <a:p>
            <a:pPr marL="0" indent="0" algn="ctr">
              <a:lnSpc>
                <a:spcPct val="100000"/>
              </a:lnSpc>
              <a:spcBef>
                <a:spcPts val="1800"/>
              </a:spcBef>
              <a:buNone/>
            </a:pPr>
            <a:r>
              <a:rPr lang="en-US" dirty="0"/>
              <a:t>In this project we have demonstrated the application of deep learning techniques, specifically Convolutional Neural Networks for the detection and classification of skin cancer. </a:t>
            </a:r>
          </a:p>
          <a:p>
            <a:pPr marL="0" indent="0" algn="ctr">
              <a:lnSpc>
                <a:spcPct val="100000"/>
              </a:lnSpc>
              <a:spcBef>
                <a:spcPts val="1800"/>
              </a:spcBef>
              <a:buNone/>
            </a:pPr>
            <a:endParaRPr lang="en-US" dirty="0"/>
          </a:p>
          <a:p>
            <a:pPr marL="0" indent="0" algn="ctr">
              <a:lnSpc>
                <a:spcPct val="100000"/>
              </a:lnSpc>
              <a:spcBef>
                <a:spcPts val="1800"/>
              </a:spcBef>
              <a:buNone/>
            </a:pPr>
            <a:r>
              <a:rPr lang="en-US" dirty="0"/>
              <a:t>Our project underscores the importance of early detection in the treatment of skin cancer and highlights the potential of AI-driven solutions in medical diagnostics.</a:t>
            </a:r>
          </a:p>
        </p:txBody>
      </p:sp>
    </p:spTree>
    <p:extLst>
      <p:ext uri="{BB962C8B-B14F-4D97-AF65-F5344CB8AC3E}">
        <p14:creationId xmlns:p14="http://schemas.microsoft.com/office/powerpoint/2010/main" val="4274791815"/>
      </p:ext>
    </p:extLst>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normAutofit fontScale="92500"/>
          </a:bodyPr>
          <a:lstStyle/>
          <a:p>
            <a:r>
              <a:rPr lang="en-US" sz="4000" dirty="0">
                <a:hlinkClick r:id="rId2"/>
              </a:rPr>
              <a:t>https://www.mdpi.com/2227-9032/10/12/2481</a:t>
            </a:r>
            <a:endParaRPr lang="en-US" sz="4000" dirty="0"/>
          </a:p>
          <a:p>
            <a:r>
              <a:rPr lang="en-US" sz="4000" dirty="0">
                <a:hlinkClick r:id="rId3"/>
              </a:rPr>
              <a:t>https://www.iarc.who.int/cancer-type/skin-cancer/</a:t>
            </a:r>
            <a:endParaRPr lang="en-US" sz="4000" dirty="0"/>
          </a:p>
          <a:p>
            <a:r>
              <a:rPr lang="en-US" sz="4000" dirty="0">
                <a:hlinkClick r:id="rId4"/>
              </a:rPr>
              <a:t>https://www.figma.com</a:t>
            </a:r>
            <a:r>
              <a:rPr lang="en-US" sz="4000" dirty="0" smtClean="0">
                <a:hlinkClick r:id="rId4"/>
              </a:rPr>
              <a:t>/</a:t>
            </a:r>
            <a:endParaRPr lang="en-US" sz="4000" dirty="0" smtClean="0"/>
          </a:p>
          <a:p>
            <a:r>
              <a:rPr lang="en-US" sz="4000" dirty="0">
                <a:solidFill>
                  <a:srgbClr val="5791A5"/>
                </a:solidFill>
                <a:hlinkClick r:id="rId5"/>
              </a:rPr>
              <a:t>https://www.ncbi.nlm.nih.gov/books/NBK441949</a:t>
            </a:r>
            <a:r>
              <a:rPr lang="en-US" sz="4000" dirty="0" smtClean="0">
                <a:solidFill>
                  <a:srgbClr val="5791A5"/>
                </a:solidFill>
                <a:hlinkClick r:id="rId5"/>
              </a:rPr>
              <a:t>/</a:t>
            </a:r>
            <a:endParaRPr lang="en-US" sz="4000" dirty="0" smtClean="0">
              <a:solidFill>
                <a:srgbClr val="5791A5"/>
              </a:solidFill>
            </a:endParaRPr>
          </a:p>
          <a:p>
            <a:r>
              <a:rPr lang="en-US" sz="4000" dirty="0">
                <a:solidFill>
                  <a:srgbClr val="5791A5"/>
                </a:solidFill>
              </a:rPr>
              <a:t>https://www.kaggle.com/datasets/kmader/skin-cancer-mnist-ham10000</a:t>
            </a:r>
            <a:endParaRPr lang="en-US" sz="4000" dirty="0" smtClean="0">
              <a:solidFill>
                <a:srgbClr val="5791A5"/>
              </a:solidFill>
            </a:endParaRPr>
          </a:p>
          <a:p>
            <a:endParaRPr lang="en-US" sz="4000" dirty="0"/>
          </a:p>
          <a:p>
            <a:endParaRPr lang="en-US" dirty="0"/>
          </a:p>
        </p:txBody>
      </p:sp>
    </p:spTree>
    <p:extLst>
      <p:ext uri="{BB962C8B-B14F-4D97-AF65-F5344CB8AC3E}">
        <p14:creationId xmlns:p14="http://schemas.microsoft.com/office/powerpoint/2010/main" val="19051909"/>
      </p:ext>
    </p:extLst>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663BE879-11BD-0A76-A797-0C80E9E9F6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6F582773-BFE2-5F89-6FEF-FFF967EFB46F}"/>
              </a:ext>
            </a:extLst>
          </p:cNvPr>
          <p:cNvSpPr>
            <a:spLocks noGrp="1"/>
          </p:cNvSpPr>
          <p:nvPr>
            <p:ph type="ctrTitle"/>
          </p:nvPr>
        </p:nvSpPr>
        <p:spPr/>
        <p:txBody>
          <a:bodyPr/>
          <a:lstStyle/>
          <a:p>
            <a:r>
              <a:rPr lang="en-US" dirty="0"/>
              <a:t>Thank You ✨</a:t>
            </a:r>
          </a:p>
        </p:txBody>
      </p:sp>
    </p:spTree>
    <p:extLst>
      <p:ext uri="{BB962C8B-B14F-4D97-AF65-F5344CB8AC3E}">
        <p14:creationId xmlns:p14="http://schemas.microsoft.com/office/powerpoint/2010/main" val="7230605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 </a:t>
            </a:r>
            <a:endParaRPr lang="en-US" dirty="0"/>
          </a:p>
        </p:txBody>
      </p:sp>
      <p:sp>
        <p:nvSpPr>
          <p:cNvPr id="3" name="Content Placeholder 2"/>
          <p:cNvSpPr>
            <a:spLocks noGrp="1"/>
          </p:cNvSpPr>
          <p:nvPr>
            <p:ph idx="1"/>
          </p:nvPr>
        </p:nvSpPr>
        <p:spPr/>
        <p:txBody>
          <a:bodyPr/>
          <a:lstStyle/>
          <a:p>
            <a:r>
              <a:rPr lang="en-US" dirty="0"/>
              <a:t> Melanoma is one of the most common and dangerous types of skin </a:t>
            </a:r>
            <a:endParaRPr lang="en-US" dirty="0" smtClean="0"/>
          </a:p>
          <a:p>
            <a:pPr marL="0" indent="0">
              <a:buNone/>
            </a:pPr>
            <a:r>
              <a:rPr lang="en-US" dirty="0" smtClean="0"/>
              <a:t>cancer </a:t>
            </a:r>
            <a:r>
              <a:rPr lang="en-US" dirty="0"/>
              <a:t>that can spread quickly to other body parts. Approximately </a:t>
            </a:r>
            <a:endParaRPr lang="en-US" dirty="0" smtClean="0"/>
          </a:p>
          <a:p>
            <a:pPr marL="0" indent="0">
              <a:buNone/>
            </a:pPr>
            <a:r>
              <a:rPr lang="en-US" dirty="0" smtClean="0"/>
              <a:t>21 </a:t>
            </a:r>
            <a:r>
              <a:rPr lang="en-US" dirty="0"/>
              <a:t>out of 100,000 melanoma cases were diagnosed in the United </a:t>
            </a:r>
            <a:endParaRPr lang="en-US" dirty="0" smtClean="0"/>
          </a:p>
          <a:p>
            <a:pPr marL="0" indent="0">
              <a:buNone/>
            </a:pPr>
            <a:r>
              <a:rPr lang="en-US" dirty="0" smtClean="0"/>
              <a:t>States </a:t>
            </a:r>
            <a:r>
              <a:rPr lang="en-US" dirty="0"/>
              <a:t>between 2016 and 2020. The death rate because of melanoma </a:t>
            </a:r>
            <a:endParaRPr lang="en-US" dirty="0" smtClean="0"/>
          </a:p>
          <a:p>
            <a:pPr marL="0" indent="0">
              <a:buNone/>
            </a:pPr>
            <a:r>
              <a:rPr lang="en-US" dirty="0" smtClean="0"/>
              <a:t>was </a:t>
            </a:r>
            <a:r>
              <a:rPr lang="en-US" dirty="0"/>
              <a:t>2.1 per 100,000 diagnosed cases, and 1,413,976 people were living </a:t>
            </a:r>
            <a:endParaRPr lang="en-US" dirty="0" smtClean="0"/>
          </a:p>
          <a:p>
            <a:pPr marL="0" indent="0">
              <a:buNone/>
            </a:pPr>
            <a:r>
              <a:rPr lang="en-US" dirty="0" smtClean="0"/>
              <a:t>with </a:t>
            </a:r>
            <a:r>
              <a:rPr lang="en-US" dirty="0"/>
              <a:t>melanoma in 2020. </a:t>
            </a:r>
          </a:p>
          <a:p>
            <a:endParaRPr lang="en-US" dirty="0"/>
          </a:p>
        </p:txBody>
      </p:sp>
    </p:spTree>
    <p:extLst>
      <p:ext uri="{BB962C8B-B14F-4D97-AF65-F5344CB8AC3E}">
        <p14:creationId xmlns:p14="http://schemas.microsoft.com/office/powerpoint/2010/main" val="3686562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Count.. </a:t>
            </a:r>
          </a:p>
        </p:txBody>
      </p:sp>
      <p:sp>
        <p:nvSpPr>
          <p:cNvPr id="3" name="Content Placeholder 2"/>
          <p:cNvSpPr>
            <a:spLocks noGrp="1"/>
          </p:cNvSpPr>
          <p:nvPr>
            <p:ph idx="1"/>
          </p:nvPr>
        </p:nvSpPr>
        <p:spPr>
          <a:xfrm>
            <a:off x="170329" y="1398494"/>
            <a:ext cx="11923059" cy="5342965"/>
          </a:xfrm>
        </p:spPr>
        <p:txBody>
          <a:bodyPr>
            <a:normAutofit/>
          </a:bodyPr>
          <a:lstStyle/>
          <a:p>
            <a:r>
              <a:rPr lang="en-US" dirty="0"/>
              <a:t>The five-year survival rate of skin melanoma is 93.5% which is relatively </a:t>
            </a:r>
            <a:endParaRPr lang="en-US" dirty="0" smtClean="0"/>
          </a:p>
          <a:p>
            <a:pPr marL="0" indent="0">
              <a:buNone/>
            </a:pPr>
            <a:r>
              <a:rPr lang="en-US" dirty="0" smtClean="0"/>
              <a:t>high</a:t>
            </a:r>
            <a:r>
              <a:rPr lang="en-US" dirty="0"/>
              <a:t>. The five-year survival rate is 99.6% when skin melanoma is diagnosed </a:t>
            </a:r>
            <a:endParaRPr lang="en-US" dirty="0" smtClean="0"/>
          </a:p>
          <a:p>
            <a:pPr marL="0" indent="0">
              <a:buNone/>
            </a:pPr>
            <a:r>
              <a:rPr lang="en-US" dirty="0" smtClean="0"/>
              <a:t>at </a:t>
            </a:r>
            <a:r>
              <a:rPr lang="en-US" dirty="0"/>
              <a:t>an early stage. There are more chances of survival when skin melanoma is </a:t>
            </a:r>
            <a:endParaRPr lang="en-US" dirty="0" smtClean="0"/>
          </a:p>
          <a:p>
            <a:pPr marL="0" indent="0">
              <a:buNone/>
            </a:pPr>
            <a:r>
              <a:rPr lang="en-US" dirty="0" smtClean="0"/>
              <a:t>localized</a:t>
            </a:r>
            <a:r>
              <a:rPr lang="en-US" dirty="0"/>
              <a:t>, which means it does not spread to other body parts, but only 77.6% </a:t>
            </a:r>
            <a:endParaRPr lang="en-US" dirty="0" smtClean="0"/>
          </a:p>
          <a:p>
            <a:pPr marL="0" indent="0">
              <a:buNone/>
            </a:pPr>
            <a:r>
              <a:rPr lang="en-US" dirty="0" smtClean="0"/>
              <a:t>of </a:t>
            </a:r>
            <a:r>
              <a:rPr lang="en-US" dirty="0"/>
              <a:t>skin melanomas are diagnosed at the local stage. The number of deaths </a:t>
            </a:r>
            <a:endParaRPr lang="en-US" dirty="0" smtClean="0"/>
          </a:p>
          <a:p>
            <a:pPr marL="0" indent="0">
              <a:buNone/>
            </a:pPr>
            <a:r>
              <a:rPr lang="en-US" dirty="0" smtClean="0"/>
              <a:t>because </a:t>
            </a:r>
            <a:r>
              <a:rPr lang="en-US" dirty="0"/>
              <a:t>of skin melanoma can be reduced if it is detected at its early stages.</a:t>
            </a:r>
          </a:p>
          <a:p>
            <a:endParaRPr lang="en-US" dirty="0"/>
          </a:p>
        </p:txBody>
      </p:sp>
    </p:spTree>
    <p:extLst>
      <p:ext uri="{BB962C8B-B14F-4D97-AF65-F5344CB8AC3E}">
        <p14:creationId xmlns:p14="http://schemas.microsoft.com/office/powerpoint/2010/main" val="18183495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96B8EAB0-ED9C-34E6-3CE0-D1EFFDDF10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C576D9BB-70A0-8C84-2ECF-E28428A74519}"/>
              </a:ext>
            </a:extLst>
          </p:cNvPr>
          <p:cNvSpPr>
            <a:spLocks noGrp="1"/>
          </p:cNvSpPr>
          <p:nvPr>
            <p:ph type="title"/>
          </p:nvPr>
        </p:nvSpPr>
        <p:spPr/>
        <p:txBody>
          <a:bodyPr/>
          <a:lstStyle/>
          <a:p>
            <a:pPr rtl="0">
              <a:spcBef>
                <a:spcPts val="0"/>
              </a:spcBef>
              <a:spcAft>
                <a:spcPts val="0"/>
              </a:spcAft>
              <a:buClrTx/>
              <a:buSzTx/>
            </a:pPr>
            <a:r>
              <a:rPr lang="en-US" dirty="0">
                <a:effectLst/>
              </a:rPr>
              <a:t>Problem: Skin Cancer</a:t>
            </a:r>
          </a:p>
        </p:txBody>
      </p:sp>
      <p:sp>
        <p:nvSpPr>
          <p:cNvPr id="3" name="Content Placeholder 2">
            <a:extLst>
              <a:ext uri="{FF2B5EF4-FFF2-40B4-BE49-F238E27FC236}">
                <a16:creationId xmlns:a16="http://schemas.microsoft.com/office/drawing/2014/main" xmlns="" id="{2B8E0B0B-F2C3-C2B2-5009-332B464C99EA}"/>
              </a:ext>
            </a:extLst>
          </p:cNvPr>
          <p:cNvSpPr>
            <a:spLocks noGrp="1"/>
          </p:cNvSpPr>
          <p:nvPr>
            <p:ph idx="1"/>
          </p:nvPr>
        </p:nvSpPr>
        <p:spPr>
          <a:xfrm>
            <a:off x="838200" y="1335741"/>
            <a:ext cx="10199280" cy="4743137"/>
          </a:xfrm>
        </p:spPr>
        <p:txBody>
          <a:bodyPr>
            <a:normAutofit/>
          </a:bodyPr>
          <a:lstStyle/>
          <a:p>
            <a:pPr marL="0" indent="0">
              <a:buNone/>
            </a:pPr>
            <a:r>
              <a:rPr lang="en-US" sz="2000" b="1" dirty="0"/>
              <a:t>What is Skin Cancer?</a:t>
            </a:r>
          </a:p>
          <a:p>
            <a:pPr marL="457200" lvl="1" indent="0">
              <a:lnSpc>
                <a:spcPct val="100000"/>
              </a:lnSpc>
              <a:spcAft>
                <a:spcPts val="600"/>
              </a:spcAft>
              <a:buNone/>
            </a:pPr>
            <a:r>
              <a:rPr lang="en-US" sz="2000" dirty="0"/>
              <a:t>Skin cancer is the out-of-control growth of abnormal cells in the epidermis, the outermost skin layer, caused by unrepaired DNA damage that triggers mutations. UV exposure is a major risk factor.</a:t>
            </a:r>
          </a:p>
          <a:p>
            <a:pPr marL="0" indent="0">
              <a:buNone/>
            </a:pPr>
            <a:endParaRPr lang="en-US" sz="2200" b="1" dirty="0"/>
          </a:p>
          <a:p>
            <a:pPr marL="0" indent="0">
              <a:buNone/>
            </a:pPr>
            <a:endParaRPr lang="en-US" sz="2200" b="1" dirty="0"/>
          </a:p>
          <a:p>
            <a:pPr marL="0" indent="0">
              <a:buNone/>
            </a:pPr>
            <a:r>
              <a:rPr lang="en-US" sz="2000" b="1" dirty="0"/>
              <a:t>Skin Cancer Types</a:t>
            </a:r>
            <a:r>
              <a:rPr lang="ar-EG" sz="2000" b="1" dirty="0"/>
              <a:t> :</a:t>
            </a:r>
            <a:endParaRPr lang="en-US" sz="2000" dirty="0"/>
          </a:p>
          <a:p>
            <a:pPr marL="457200" lvl="1" indent="0">
              <a:lnSpc>
                <a:spcPct val="100000"/>
              </a:lnSpc>
              <a:buNone/>
            </a:pPr>
            <a:r>
              <a:rPr lang="en-US" sz="2000" dirty="0"/>
              <a:t>The main types of skin cancer are: Basal cell carcinoma (BCC), Squamous cell carcinoma (SCC), and Melanoma</a:t>
            </a:r>
          </a:p>
          <a:p>
            <a:pPr marL="0" indent="0">
              <a:buNone/>
            </a:pPr>
            <a:endParaRPr lang="en-US" sz="2200" dirty="0"/>
          </a:p>
          <a:p>
            <a:pPr marL="0" indent="0">
              <a:buNone/>
            </a:pPr>
            <a:endParaRPr lang="en-US" sz="2200" dirty="0"/>
          </a:p>
        </p:txBody>
      </p:sp>
      <p:grpSp>
        <p:nvGrpSpPr>
          <p:cNvPr id="43" name="Group 42">
            <a:extLst>
              <a:ext uri="{FF2B5EF4-FFF2-40B4-BE49-F238E27FC236}">
                <a16:creationId xmlns:a16="http://schemas.microsoft.com/office/drawing/2014/main" xmlns="" id="{EB9C3692-381E-4B46-5396-50D59CA1EA8B}"/>
              </a:ext>
            </a:extLst>
          </p:cNvPr>
          <p:cNvGrpSpPr>
            <a:grpSpLocks noChangeAspect="1"/>
          </p:cNvGrpSpPr>
          <p:nvPr/>
        </p:nvGrpSpPr>
        <p:grpSpPr>
          <a:xfrm>
            <a:off x="8140108" y="4314702"/>
            <a:ext cx="3845658" cy="3340007"/>
            <a:chOff x="2008679" y="4615935"/>
            <a:chExt cx="4761385" cy="4135328"/>
          </a:xfrm>
        </p:grpSpPr>
        <p:grpSp>
          <p:nvGrpSpPr>
            <p:cNvPr id="44" name="Google Shape;809;p53">
              <a:extLst>
                <a:ext uri="{FF2B5EF4-FFF2-40B4-BE49-F238E27FC236}">
                  <a16:creationId xmlns:a16="http://schemas.microsoft.com/office/drawing/2014/main" xmlns="" id="{8183E9DB-F522-8374-C148-ECB63ED19C75}"/>
                </a:ext>
              </a:extLst>
            </p:cNvPr>
            <p:cNvGrpSpPr/>
            <p:nvPr/>
          </p:nvGrpSpPr>
          <p:grpSpPr>
            <a:xfrm flipH="1">
              <a:off x="2008679" y="4615935"/>
              <a:ext cx="4761385" cy="4135328"/>
              <a:chOff x="5660209" y="1260687"/>
              <a:chExt cx="4641179" cy="4030927"/>
            </a:xfrm>
          </p:grpSpPr>
          <p:sp>
            <p:nvSpPr>
              <p:cNvPr id="74" name="Google Shape;810;p53">
                <a:extLst>
                  <a:ext uri="{FF2B5EF4-FFF2-40B4-BE49-F238E27FC236}">
                    <a16:creationId xmlns:a16="http://schemas.microsoft.com/office/drawing/2014/main" xmlns="" id="{5EE4C501-8354-B8E7-E90F-F3BD8DF1C166}"/>
                  </a:ext>
                </a:extLst>
              </p:cNvPr>
              <p:cNvSpPr/>
              <p:nvPr/>
            </p:nvSpPr>
            <p:spPr>
              <a:xfrm flipH="1">
                <a:off x="5660209" y="1260687"/>
                <a:ext cx="4641179" cy="4030927"/>
              </a:xfrm>
              <a:custGeom>
                <a:avLst/>
                <a:gdLst/>
                <a:ahLst/>
                <a:cxnLst/>
                <a:rect l="l" t="t" r="r" b="b"/>
                <a:pathLst>
                  <a:path w="129443" h="112423" extrusionOk="0">
                    <a:moveTo>
                      <a:pt x="84488" y="1"/>
                    </a:moveTo>
                    <a:cubicBezTo>
                      <a:pt x="84408" y="1"/>
                      <a:pt x="84328" y="1"/>
                      <a:pt x="84249" y="2"/>
                    </a:cubicBezTo>
                    <a:cubicBezTo>
                      <a:pt x="73610" y="115"/>
                      <a:pt x="64151" y="8018"/>
                      <a:pt x="53520" y="8018"/>
                    </a:cubicBezTo>
                    <a:cubicBezTo>
                      <a:pt x="53385" y="8018"/>
                      <a:pt x="53250" y="8017"/>
                      <a:pt x="53115" y="8014"/>
                    </a:cubicBezTo>
                    <a:cubicBezTo>
                      <a:pt x="46153" y="7877"/>
                      <a:pt x="39625" y="4271"/>
                      <a:pt x="32663" y="4065"/>
                    </a:cubicBezTo>
                    <a:cubicBezTo>
                      <a:pt x="32473" y="4059"/>
                      <a:pt x="32282" y="4057"/>
                      <a:pt x="32092" y="4057"/>
                    </a:cubicBezTo>
                    <a:cubicBezTo>
                      <a:pt x="23210" y="4057"/>
                      <a:pt x="14665" y="10272"/>
                      <a:pt x="11961" y="18719"/>
                    </a:cubicBezTo>
                    <a:cubicBezTo>
                      <a:pt x="11048" y="21572"/>
                      <a:pt x="10751" y="24608"/>
                      <a:pt x="9541" y="27324"/>
                    </a:cubicBezTo>
                    <a:cubicBezTo>
                      <a:pt x="7647" y="31592"/>
                      <a:pt x="3698" y="34720"/>
                      <a:pt x="1849" y="39011"/>
                    </a:cubicBezTo>
                    <a:cubicBezTo>
                      <a:pt x="0" y="43302"/>
                      <a:pt x="525" y="48369"/>
                      <a:pt x="2534" y="52569"/>
                    </a:cubicBezTo>
                    <a:cubicBezTo>
                      <a:pt x="4543" y="56792"/>
                      <a:pt x="7921" y="60215"/>
                      <a:pt x="11687" y="62977"/>
                    </a:cubicBezTo>
                    <a:cubicBezTo>
                      <a:pt x="15841" y="66059"/>
                      <a:pt x="21000" y="69117"/>
                      <a:pt x="21662" y="74253"/>
                    </a:cubicBezTo>
                    <a:cubicBezTo>
                      <a:pt x="22666" y="82105"/>
                      <a:pt x="12349" y="87469"/>
                      <a:pt x="12029" y="95389"/>
                    </a:cubicBezTo>
                    <a:cubicBezTo>
                      <a:pt x="11824" y="100433"/>
                      <a:pt x="16001" y="104793"/>
                      <a:pt x="20680" y="106710"/>
                    </a:cubicBezTo>
                    <a:cubicBezTo>
                      <a:pt x="25359" y="108628"/>
                      <a:pt x="30564" y="108719"/>
                      <a:pt x="35585" y="109267"/>
                    </a:cubicBezTo>
                    <a:cubicBezTo>
                      <a:pt x="43209" y="110111"/>
                      <a:pt x="50125" y="112348"/>
                      <a:pt x="57794" y="112417"/>
                    </a:cubicBezTo>
                    <a:cubicBezTo>
                      <a:pt x="58171" y="112421"/>
                      <a:pt x="58547" y="112422"/>
                      <a:pt x="58924" y="112422"/>
                    </a:cubicBezTo>
                    <a:cubicBezTo>
                      <a:pt x="67480" y="112422"/>
                      <a:pt x="75868" y="111418"/>
                      <a:pt x="84089" y="108947"/>
                    </a:cubicBezTo>
                    <a:cubicBezTo>
                      <a:pt x="87809" y="107829"/>
                      <a:pt x="91484" y="106436"/>
                      <a:pt x="95342" y="105911"/>
                    </a:cubicBezTo>
                    <a:cubicBezTo>
                      <a:pt x="98514" y="105478"/>
                      <a:pt x="101801" y="105683"/>
                      <a:pt x="104951" y="105021"/>
                    </a:cubicBezTo>
                    <a:cubicBezTo>
                      <a:pt x="108443" y="104314"/>
                      <a:pt x="111685" y="102602"/>
                      <a:pt x="114561" y="100502"/>
                    </a:cubicBezTo>
                    <a:cubicBezTo>
                      <a:pt x="121363" y="95503"/>
                      <a:pt x="126407" y="87994"/>
                      <a:pt x="127913" y="79685"/>
                    </a:cubicBezTo>
                    <a:cubicBezTo>
                      <a:pt x="129443" y="71377"/>
                      <a:pt x="127274" y="62361"/>
                      <a:pt x="121751" y="55970"/>
                    </a:cubicBezTo>
                    <a:cubicBezTo>
                      <a:pt x="118829" y="52615"/>
                      <a:pt x="115108" y="50058"/>
                      <a:pt x="111822" y="47045"/>
                    </a:cubicBezTo>
                    <a:cubicBezTo>
                      <a:pt x="108535" y="44055"/>
                      <a:pt x="105567" y="40380"/>
                      <a:pt x="104837" y="35975"/>
                    </a:cubicBezTo>
                    <a:cubicBezTo>
                      <a:pt x="104107" y="31592"/>
                      <a:pt x="105727" y="27187"/>
                      <a:pt x="105978" y="22736"/>
                    </a:cubicBezTo>
                    <a:cubicBezTo>
                      <a:pt x="106321" y="16870"/>
                      <a:pt x="104107" y="10913"/>
                      <a:pt x="100067" y="6644"/>
                    </a:cubicBezTo>
                    <a:cubicBezTo>
                      <a:pt x="96059" y="2456"/>
                      <a:pt x="90296" y="1"/>
                      <a:pt x="84488" y="1"/>
                    </a:cubicBezTo>
                    <a:close/>
                  </a:path>
                </a:pathLst>
              </a:custGeom>
              <a:solidFill>
                <a:srgbClr val="FF0E0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5" name="Google Shape;811;p53">
                <a:extLst>
                  <a:ext uri="{FF2B5EF4-FFF2-40B4-BE49-F238E27FC236}">
                    <a16:creationId xmlns:a16="http://schemas.microsoft.com/office/drawing/2014/main" xmlns="" id="{0CFCBE82-4FE9-3194-8F45-32000AF6475B}"/>
                  </a:ext>
                </a:extLst>
              </p:cNvPr>
              <p:cNvGrpSpPr/>
              <p:nvPr/>
            </p:nvGrpSpPr>
            <p:grpSpPr>
              <a:xfrm>
                <a:off x="5894174" y="1471914"/>
                <a:ext cx="3654156" cy="2738601"/>
                <a:chOff x="5056099" y="1181139"/>
                <a:chExt cx="3654156" cy="2738601"/>
              </a:xfrm>
            </p:grpSpPr>
            <p:sp>
              <p:nvSpPr>
                <p:cNvPr id="76" name="Google Shape;812;p53">
                  <a:extLst>
                    <a:ext uri="{FF2B5EF4-FFF2-40B4-BE49-F238E27FC236}">
                      <a16:creationId xmlns:a16="http://schemas.microsoft.com/office/drawing/2014/main" xmlns="" id="{908D1BAF-CB2D-EF72-2E6F-8FEA3EA57415}"/>
                    </a:ext>
                  </a:extLst>
                </p:cNvPr>
                <p:cNvSpPr/>
                <p:nvPr/>
              </p:nvSpPr>
              <p:spPr>
                <a:xfrm rot="-3403405">
                  <a:off x="5774466" y="1988199"/>
                  <a:ext cx="525623" cy="404264"/>
                </a:xfrm>
                <a:custGeom>
                  <a:avLst/>
                  <a:gdLst/>
                  <a:ahLst/>
                  <a:cxnLst/>
                  <a:rect l="l" t="t" r="r" b="b"/>
                  <a:pathLst>
                    <a:path w="9875" h="7595" extrusionOk="0">
                      <a:moveTo>
                        <a:pt x="5163" y="251"/>
                      </a:moveTo>
                      <a:cubicBezTo>
                        <a:pt x="5464" y="251"/>
                        <a:pt x="5740" y="477"/>
                        <a:pt x="6065" y="727"/>
                      </a:cubicBezTo>
                      <a:cubicBezTo>
                        <a:pt x="6491" y="1053"/>
                        <a:pt x="6968" y="1429"/>
                        <a:pt x="7569" y="1454"/>
                      </a:cubicBezTo>
                      <a:cubicBezTo>
                        <a:pt x="8522" y="1479"/>
                        <a:pt x="9524" y="1980"/>
                        <a:pt x="9574" y="2833"/>
                      </a:cubicBezTo>
                      <a:cubicBezTo>
                        <a:pt x="9624" y="3685"/>
                        <a:pt x="8697" y="4261"/>
                        <a:pt x="7895" y="4487"/>
                      </a:cubicBezTo>
                      <a:cubicBezTo>
                        <a:pt x="7745" y="4537"/>
                        <a:pt x="7594" y="4587"/>
                        <a:pt x="7444" y="4612"/>
                      </a:cubicBezTo>
                      <a:cubicBezTo>
                        <a:pt x="6692" y="4813"/>
                        <a:pt x="5915" y="5038"/>
                        <a:pt x="5414" y="5640"/>
                      </a:cubicBezTo>
                      <a:cubicBezTo>
                        <a:pt x="5263" y="5840"/>
                        <a:pt x="5138" y="6066"/>
                        <a:pt x="5038" y="6291"/>
                      </a:cubicBezTo>
                      <a:cubicBezTo>
                        <a:pt x="4887" y="6567"/>
                        <a:pt x="4762" y="6818"/>
                        <a:pt x="4562" y="7018"/>
                      </a:cubicBezTo>
                      <a:cubicBezTo>
                        <a:pt x="4355" y="7225"/>
                        <a:pt x="4044" y="7347"/>
                        <a:pt x="3704" y="7347"/>
                      </a:cubicBezTo>
                      <a:cubicBezTo>
                        <a:pt x="3673" y="7347"/>
                        <a:pt x="3641" y="7346"/>
                        <a:pt x="3609" y="7344"/>
                      </a:cubicBezTo>
                      <a:cubicBezTo>
                        <a:pt x="3233" y="7319"/>
                        <a:pt x="2882" y="7168"/>
                        <a:pt x="2682" y="6893"/>
                      </a:cubicBezTo>
                      <a:cubicBezTo>
                        <a:pt x="2481" y="6642"/>
                        <a:pt x="2381" y="6266"/>
                        <a:pt x="2456" y="5890"/>
                      </a:cubicBezTo>
                      <a:cubicBezTo>
                        <a:pt x="2532" y="5539"/>
                        <a:pt x="2707" y="5214"/>
                        <a:pt x="3008" y="5038"/>
                      </a:cubicBezTo>
                      <a:lnTo>
                        <a:pt x="3158" y="4938"/>
                      </a:lnTo>
                      <a:lnTo>
                        <a:pt x="3008" y="4838"/>
                      </a:lnTo>
                      <a:cubicBezTo>
                        <a:pt x="2682" y="4587"/>
                        <a:pt x="2281" y="4437"/>
                        <a:pt x="1905" y="4286"/>
                      </a:cubicBezTo>
                      <a:cubicBezTo>
                        <a:pt x="1704" y="4211"/>
                        <a:pt x="1504" y="4136"/>
                        <a:pt x="1303" y="4036"/>
                      </a:cubicBezTo>
                      <a:cubicBezTo>
                        <a:pt x="677" y="3760"/>
                        <a:pt x="301" y="3359"/>
                        <a:pt x="276" y="2983"/>
                      </a:cubicBezTo>
                      <a:cubicBezTo>
                        <a:pt x="251" y="2707"/>
                        <a:pt x="426" y="2432"/>
                        <a:pt x="777" y="2206"/>
                      </a:cubicBezTo>
                      <a:cubicBezTo>
                        <a:pt x="1103" y="1980"/>
                        <a:pt x="1554" y="1980"/>
                        <a:pt x="2030" y="1955"/>
                      </a:cubicBezTo>
                      <a:cubicBezTo>
                        <a:pt x="2431" y="1955"/>
                        <a:pt x="2857" y="1955"/>
                        <a:pt x="3208" y="1830"/>
                      </a:cubicBezTo>
                      <a:cubicBezTo>
                        <a:pt x="3534" y="1680"/>
                        <a:pt x="3860" y="1329"/>
                        <a:pt x="4161" y="1003"/>
                      </a:cubicBezTo>
                      <a:cubicBezTo>
                        <a:pt x="4486" y="627"/>
                        <a:pt x="4837" y="251"/>
                        <a:pt x="5163" y="251"/>
                      </a:cubicBezTo>
                      <a:close/>
                      <a:moveTo>
                        <a:pt x="5138" y="0"/>
                      </a:moveTo>
                      <a:cubicBezTo>
                        <a:pt x="4737" y="26"/>
                        <a:pt x="4361" y="427"/>
                        <a:pt x="3985" y="853"/>
                      </a:cubicBezTo>
                      <a:cubicBezTo>
                        <a:pt x="3710" y="1153"/>
                        <a:pt x="3409" y="1479"/>
                        <a:pt x="3108" y="1604"/>
                      </a:cubicBezTo>
                      <a:cubicBezTo>
                        <a:pt x="2807" y="1730"/>
                        <a:pt x="2431" y="1730"/>
                        <a:pt x="2030" y="1730"/>
                      </a:cubicBezTo>
                      <a:cubicBezTo>
                        <a:pt x="1554" y="1730"/>
                        <a:pt x="1028" y="1730"/>
                        <a:pt x="652" y="2005"/>
                      </a:cubicBezTo>
                      <a:cubicBezTo>
                        <a:pt x="100" y="2356"/>
                        <a:pt x="0" y="2732"/>
                        <a:pt x="25" y="2983"/>
                      </a:cubicBezTo>
                      <a:cubicBezTo>
                        <a:pt x="75" y="3459"/>
                        <a:pt x="501" y="3935"/>
                        <a:pt x="1203" y="4261"/>
                      </a:cubicBezTo>
                      <a:cubicBezTo>
                        <a:pt x="1404" y="4361"/>
                        <a:pt x="1604" y="4437"/>
                        <a:pt x="1805" y="4512"/>
                      </a:cubicBezTo>
                      <a:cubicBezTo>
                        <a:pt x="2131" y="4637"/>
                        <a:pt x="2456" y="4762"/>
                        <a:pt x="2732" y="4938"/>
                      </a:cubicBezTo>
                      <a:cubicBezTo>
                        <a:pt x="2456" y="5163"/>
                        <a:pt x="2281" y="5489"/>
                        <a:pt x="2231" y="5865"/>
                      </a:cubicBezTo>
                      <a:cubicBezTo>
                        <a:pt x="2156" y="6291"/>
                        <a:pt x="2256" y="6742"/>
                        <a:pt x="2506" y="7043"/>
                      </a:cubicBezTo>
                      <a:cubicBezTo>
                        <a:pt x="2757" y="7369"/>
                        <a:pt x="3158" y="7569"/>
                        <a:pt x="3584" y="7595"/>
                      </a:cubicBezTo>
                      <a:lnTo>
                        <a:pt x="3684" y="7595"/>
                      </a:lnTo>
                      <a:cubicBezTo>
                        <a:pt x="4085" y="7595"/>
                        <a:pt x="4486" y="7444"/>
                        <a:pt x="4737" y="7168"/>
                      </a:cubicBezTo>
                      <a:cubicBezTo>
                        <a:pt x="4963" y="6943"/>
                        <a:pt x="5113" y="6667"/>
                        <a:pt x="5238" y="6391"/>
                      </a:cubicBezTo>
                      <a:cubicBezTo>
                        <a:pt x="5364" y="6166"/>
                        <a:pt x="5464" y="5965"/>
                        <a:pt x="5589" y="5790"/>
                      </a:cubicBezTo>
                      <a:cubicBezTo>
                        <a:pt x="6040" y="5239"/>
                        <a:pt x="6792" y="5038"/>
                        <a:pt x="7494" y="4863"/>
                      </a:cubicBezTo>
                      <a:cubicBezTo>
                        <a:pt x="7644" y="4813"/>
                        <a:pt x="7820" y="4762"/>
                        <a:pt x="7970" y="4712"/>
                      </a:cubicBezTo>
                      <a:cubicBezTo>
                        <a:pt x="8847" y="4462"/>
                        <a:pt x="9875" y="3810"/>
                        <a:pt x="9825" y="2833"/>
                      </a:cubicBezTo>
                      <a:cubicBezTo>
                        <a:pt x="9775" y="1830"/>
                        <a:pt x="8647" y="1254"/>
                        <a:pt x="7594" y="1203"/>
                      </a:cubicBezTo>
                      <a:cubicBezTo>
                        <a:pt x="7068" y="1178"/>
                        <a:pt x="6617" y="853"/>
                        <a:pt x="6216" y="552"/>
                      </a:cubicBezTo>
                      <a:cubicBezTo>
                        <a:pt x="5865" y="251"/>
                        <a:pt x="5514" y="0"/>
                        <a:pt x="5138"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813;p53">
                  <a:extLst>
                    <a:ext uri="{FF2B5EF4-FFF2-40B4-BE49-F238E27FC236}">
                      <a16:creationId xmlns:a16="http://schemas.microsoft.com/office/drawing/2014/main" xmlns="" id="{A02BBB57-C961-DF00-5320-AAD4FF7A459D}"/>
                    </a:ext>
                  </a:extLst>
                </p:cNvPr>
                <p:cNvSpPr/>
                <p:nvPr/>
              </p:nvSpPr>
              <p:spPr>
                <a:xfrm>
                  <a:off x="6020207" y="1181139"/>
                  <a:ext cx="824494" cy="510345"/>
                </a:xfrm>
                <a:custGeom>
                  <a:avLst/>
                  <a:gdLst/>
                  <a:ahLst/>
                  <a:cxnLst/>
                  <a:rect l="l" t="t" r="r" b="b"/>
                  <a:pathLst>
                    <a:path w="15490" h="9588" extrusionOk="0">
                      <a:moveTo>
                        <a:pt x="8668" y="1"/>
                      </a:moveTo>
                      <a:cubicBezTo>
                        <a:pt x="8403" y="1"/>
                        <a:pt x="8137" y="53"/>
                        <a:pt x="7895" y="160"/>
                      </a:cubicBezTo>
                      <a:cubicBezTo>
                        <a:pt x="5790" y="1137"/>
                        <a:pt x="6818" y="3743"/>
                        <a:pt x="5539" y="5222"/>
                      </a:cubicBezTo>
                      <a:cubicBezTo>
                        <a:pt x="4938" y="5924"/>
                        <a:pt x="1" y="6601"/>
                        <a:pt x="2056" y="8004"/>
                      </a:cubicBezTo>
                      <a:cubicBezTo>
                        <a:pt x="3008" y="8631"/>
                        <a:pt x="4286" y="8430"/>
                        <a:pt x="5314" y="8906"/>
                      </a:cubicBezTo>
                      <a:cubicBezTo>
                        <a:pt x="5815" y="9107"/>
                        <a:pt x="6241" y="9458"/>
                        <a:pt x="6768" y="9558"/>
                      </a:cubicBezTo>
                      <a:cubicBezTo>
                        <a:pt x="6875" y="9578"/>
                        <a:pt x="6981" y="9588"/>
                        <a:pt x="7087" y="9588"/>
                      </a:cubicBezTo>
                      <a:cubicBezTo>
                        <a:pt x="7890" y="9588"/>
                        <a:pt x="8625" y="9031"/>
                        <a:pt x="9224" y="8455"/>
                      </a:cubicBezTo>
                      <a:cubicBezTo>
                        <a:pt x="9925" y="7829"/>
                        <a:pt x="10652" y="7102"/>
                        <a:pt x="11605" y="7077"/>
                      </a:cubicBezTo>
                      <a:cubicBezTo>
                        <a:pt x="12318" y="7077"/>
                        <a:pt x="12994" y="7487"/>
                        <a:pt x="13682" y="7487"/>
                      </a:cubicBezTo>
                      <a:cubicBezTo>
                        <a:pt x="13791" y="7487"/>
                        <a:pt x="13901" y="7477"/>
                        <a:pt x="14011" y="7453"/>
                      </a:cubicBezTo>
                      <a:cubicBezTo>
                        <a:pt x="15139" y="7202"/>
                        <a:pt x="15489" y="5623"/>
                        <a:pt x="14913" y="4646"/>
                      </a:cubicBezTo>
                      <a:cubicBezTo>
                        <a:pt x="14311" y="3693"/>
                        <a:pt x="13134" y="3242"/>
                        <a:pt x="12006" y="3017"/>
                      </a:cubicBezTo>
                      <a:cubicBezTo>
                        <a:pt x="11529" y="2916"/>
                        <a:pt x="11028" y="2841"/>
                        <a:pt x="10727" y="2465"/>
                      </a:cubicBezTo>
                      <a:cubicBezTo>
                        <a:pt x="10377" y="2039"/>
                        <a:pt x="10452" y="1438"/>
                        <a:pt x="10251" y="962"/>
                      </a:cubicBezTo>
                      <a:cubicBezTo>
                        <a:pt x="10000" y="333"/>
                        <a:pt x="9337" y="1"/>
                        <a:pt x="8668"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814;p53">
                  <a:extLst>
                    <a:ext uri="{FF2B5EF4-FFF2-40B4-BE49-F238E27FC236}">
                      <a16:creationId xmlns:a16="http://schemas.microsoft.com/office/drawing/2014/main" xmlns="" id="{CFD7B0CC-F876-BDFE-E3A6-BEE1BA31935C}"/>
                    </a:ext>
                  </a:extLst>
                </p:cNvPr>
                <p:cNvSpPr/>
                <p:nvPr/>
              </p:nvSpPr>
              <p:spPr>
                <a:xfrm>
                  <a:off x="7618971" y="1262051"/>
                  <a:ext cx="478994" cy="356198"/>
                </a:xfrm>
                <a:custGeom>
                  <a:avLst/>
                  <a:gdLst/>
                  <a:ahLst/>
                  <a:cxnLst/>
                  <a:rect l="l" t="t" r="r" b="b"/>
                  <a:pathLst>
                    <a:path w="8999" h="6692" extrusionOk="0">
                      <a:moveTo>
                        <a:pt x="6935" y="244"/>
                      </a:moveTo>
                      <a:cubicBezTo>
                        <a:pt x="7267" y="244"/>
                        <a:pt x="7588" y="361"/>
                        <a:pt x="7770" y="627"/>
                      </a:cubicBezTo>
                      <a:cubicBezTo>
                        <a:pt x="8071" y="1028"/>
                        <a:pt x="7895" y="1579"/>
                        <a:pt x="7720" y="2131"/>
                      </a:cubicBezTo>
                      <a:cubicBezTo>
                        <a:pt x="7569" y="2607"/>
                        <a:pt x="7419" y="3133"/>
                        <a:pt x="7544" y="3609"/>
                      </a:cubicBezTo>
                      <a:cubicBezTo>
                        <a:pt x="7645" y="3985"/>
                        <a:pt x="7895" y="4311"/>
                        <a:pt x="8146" y="4612"/>
                      </a:cubicBezTo>
                      <a:cubicBezTo>
                        <a:pt x="8447" y="5013"/>
                        <a:pt x="8747" y="5364"/>
                        <a:pt x="8647" y="5815"/>
                      </a:cubicBezTo>
                      <a:cubicBezTo>
                        <a:pt x="8597" y="6065"/>
                        <a:pt x="8422" y="6216"/>
                        <a:pt x="8271" y="6291"/>
                      </a:cubicBezTo>
                      <a:cubicBezTo>
                        <a:pt x="8084" y="6400"/>
                        <a:pt x="7858" y="6461"/>
                        <a:pt x="7629" y="6461"/>
                      </a:cubicBezTo>
                      <a:cubicBezTo>
                        <a:pt x="7491" y="6461"/>
                        <a:pt x="7351" y="6438"/>
                        <a:pt x="7219" y="6391"/>
                      </a:cubicBezTo>
                      <a:cubicBezTo>
                        <a:pt x="6793" y="6266"/>
                        <a:pt x="6442" y="6015"/>
                        <a:pt x="6066" y="5740"/>
                      </a:cubicBezTo>
                      <a:cubicBezTo>
                        <a:pt x="5915" y="5614"/>
                        <a:pt x="5765" y="5514"/>
                        <a:pt x="5615" y="5414"/>
                      </a:cubicBezTo>
                      <a:cubicBezTo>
                        <a:pt x="5163" y="5088"/>
                        <a:pt x="4687" y="4938"/>
                        <a:pt x="4286" y="4938"/>
                      </a:cubicBezTo>
                      <a:cubicBezTo>
                        <a:pt x="4061" y="4938"/>
                        <a:pt x="3860" y="4988"/>
                        <a:pt x="3685" y="5063"/>
                      </a:cubicBezTo>
                      <a:cubicBezTo>
                        <a:pt x="3484" y="5188"/>
                        <a:pt x="3309" y="5339"/>
                        <a:pt x="3133" y="5489"/>
                      </a:cubicBezTo>
                      <a:cubicBezTo>
                        <a:pt x="3033" y="5589"/>
                        <a:pt x="2958" y="5664"/>
                        <a:pt x="2858" y="5765"/>
                      </a:cubicBezTo>
                      <a:cubicBezTo>
                        <a:pt x="2462" y="6049"/>
                        <a:pt x="2085" y="6163"/>
                        <a:pt x="1756" y="6163"/>
                      </a:cubicBezTo>
                      <a:cubicBezTo>
                        <a:pt x="1418" y="6163"/>
                        <a:pt x="1131" y="6043"/>
                        <a:pt x="928" y="5865"/>
                      </a:cubicBezTo>
                      <a:cubicBezTo>
                        <a:pt x="477" y="5514"/>
                        <a:pt x="201" y="4812"/>
                        <a:pt x="577" y="4010"/>
                      </a:cubicBezTo>
                      <a:cubicBezTo>
                        <a:pt x="627" y="3935"/>
                        <a:pt x="652" y="3835"/>
                        <a:pt x="702" y="3735"/>
                      </a:cubicBezTo>
                      <a:cubicBezTo>
                        <a:pt x="1128" y="2807"/>
                        <a:pt x="2231" y="401"/>
                        <a:pt x="3133" y="301"/>
                      </a:cubicBezTo>
                      <a:cubicBezTo>
                        <a:pt x="3153" y="298"/>
                        <a:pt x="3173" y="297"/>
                        <a:pt x="3193" y="297"/>
                      </a:cubicBezTo>
                      <a:cubicBezTo>
                        <a:pt x="3369" y="297"/>
                        <a:pt x="3527" y="399"/>
                        <a:pt x="3685" y="602"/>
                      </a:cubicBezTo>
                      <a:cubicBezTo>
                        <a:pt x="3735" y="652"/>
                        <a:pt x="3760" y="727"/>
                        <a:pt x="3810" y="777"/>
                      </a:cubicBezTo>
                      <a:cubicBezTo>
                        <a:pt x="3860" y="902"/>
                        <a:pt x="3910" y="1003"/>
                        <a:pt x="4011" y="1078"/>
                      </a:cubicBezTo>
                      <a:cubicBezTo>
                        <a:pt x="4161" y="1253"/>
                        <a:pt x="4374" y="1322"/>
                        <a:pt x="4596" y="1322"/>
                      </a:cubicBezTo>
                      <a:cubicBezTo>
                        <a:pt x="4819" y="1322"/>
                        <a:pt x="5051" y="1253"/>
                        <a:pt x="5239" y="1153"/>
                      </a:cubicBezTo>
                      <a:cubicBezTo>
                        <a:pt x="5414" y="1053"/>
                        <a:pt x="5590" y="902"/>
                        <a:pt x="5765" y="777"/>
                      </a:cubicBezTo>
                      <a:cubicBezTo>
                        <a:pt x="5890" y="652"/>
                        <a:pt x="6041" y="552"/>
                        <a:pt x="6191" y="451"/>
                      </a:cubicBezTo>
                      <a:cubicBezTo>
                        <a:pt x="6402" y="318"/>
                        <a:pt x="6672" y="244"/>
                        <a:pt x="6935" y="244"/>
                      </a:cubicBezTo>
                      <a:close/>
                      <a:moveTo>
                        <a:pt x="6934" y="0"/>
                      </a:moveTo>
                      <a:cubicBezTo>
                        <a:pt x="6627" y="0"/>
                        <a:pt x="6316" y="88"/>
                        <a:pt x="6066" y="251"/>
                      </a:cubicBezTo>
                      <a:cubicBezTo>
                        <a:pt x="5890" y="351"/>
                        <a:pt x="5740" y="476"/>
                        <a:pt x="5615" y="577"/>
                      </a:cubicBezTo>
                      <a:cubicBezTo>
                        <a:pt x="5439" y="727"/>
                        <a:pt x="5289" y="852"/>
                        <a:pt x="5113" y="953"/>
                      </a:cubicBezTo>
                      <a:cubicBezTo>
                        <a:pt x="4958" y="1030"/>
                        <a:pt x="4769" y="1081"/>
                        <a:pt x="4595" y="1081"/>
                      </a:cubicBezTo>
                      <a:cubicBezTo>
                        <a:pt x="4433" y="1081"/>
                        <a:pt x="4283" y="1037"/>
                        <a:pt x="4186" y="928"/>
                      </a:cubicBezTo>
                      <a:cubicBezTo>
                        <a:pt x="4111" y="852"/>
                        <a:pt x="4061" y="777"/>
                        <a:pt x="4011" y="677"/>
                      </a:cubicBezTo>
                      <a:cubicBezTo>
                        <a:pt x="3986" y="602"/>
                        <a:pt x="3935" y="526"/>
                        <a:pt x="3885" y="451"/>
                      </a:cubicBezTo>
                      <a:cubicBezTo>
                        <a:pt x="3678" y="175"/>
                        <a:pt x="3450" y="47"/>
                        <a:pt x="3182" y="47"/>
                      </a:cubicBezTo>
                      <a:cubicBezTo>
                        <a:pt x="3158" y="47"/>
                        <a:pt x="3133" y="48"/>
                        <a:pt x="3108" y="50"/>
                      </a:cubicBezTo>
                      <a:cubicBezTo>
                        <a:pt x="2081" y="176"/>
                        <a:pt x="978" y="2607"/>
                        <a:pt x="502" y="3634"/>
                      </a:cubicBezTo>
                      <a:cubicBezTo>
                        <a:pt x="452" y="3735"/>
                        <a:pt x="402" y="3835"/>
                        <a:pt x="376" y="3910"/>
                      </a:cubicBezTo>
                      <a:cubicBezTo>
                        <a:pt x="1" y="4687"/>
                        <a:pt x="151" y="5564"/>
                        <a:pt x="777" y="6065"/>
                      </a:cubicBezTo>
                      <a:cubicBezTo>
                        <a:pt x="1018" y="6268"/>
                        <a:pt x="1355" y="6407"/>
                        <a:pt x="1743" y="6407"/>
                      </a:cubicBezTo>
                      <a:cubicBezTo>
                        <a:pt x="2122" y="6407"/>
                        <a:pt x="2549" y="6274"/>
                        <a:pt x="2983" y="5940"/>
                      </a:cubicBezTo>
                      <a:cubicBezTo>
                        <a:pt x="3108" y="5865"/>
                        <a:pt x="3209" y="5765"/>
                        <a:pt x="3309" y="5664"/>
                      </a:cubicBezTo>
                      <a:cubicBezTo>
                        <a:pt x="3459" y="5514"/>
                        <a:pt x="3610" y="5364"/>
                        <a:pt x="3785" y="5288"/>
                      </a:cubicBezTo>
                      <a:cubicBezTo>
                        <a:pt x="3943" y="5206"/>
                        <a:pt x="4110" y="5174"/>
                        <a:pt x="4276" y="5174"/>
                      </a:cubicBezTo>
                      <a:cubicBezTo>
                        <a:pt x="4772" y="5174"/>
                        <a:pt x="5264" y="5464"/>
                        <a:pt x="5489" y="5614"/>
                      </a:cubicBezTo>
                      <a:cubicBezTo>
                        <a:pt x="5640" y="5714"/>
                        <a:pt x="5790" y="5815"/>
                        <a:pt x="5915" y="5915"/>
                      </a:cubicBezTo>
                      <a:cubicBezTo>
                        <a:pt x="6291" y="6191"/>
                        <a:pt x="6692" y="6491"/>
                        <a:pt x="7143" y="6642"/>
                      </a:cubicBezTo>
                      <a:cubicBezTo>
                        <a:pt x="7294" y="6667"/>
                        <a:pt x="7469" y="6692"/>
                        <a:pt x="7620" y="6692"/>
                      </a:cubicBezTo>
                      <a:cubicBezTo>
                        <a:pt x="7895" y="6692"/>
                        <a:pt x="8171" y="6642"/>
                        <a:pt x="8397" y="6491"/>
                      </a:cubicBezTo>
                      <a:cubicBezTo>
                        <a:pt x="8647" y="6341"/>
                        <a:pt x="8823" y="6116"/>
                        <a:pt x="8873" y="5865"/>
                      </a:cubicBezTo>
                      <a:cubicBezTo>
                        <a:pt x="8998" y="5313"/>
                        <a:pt x="8672" y="4887"/>
                        <a:pt x="8321" y="4461"/>
                      </a:cubicBezTo>
                      <a:cubicBezTo>
                        <a:pt x="8096" y="4161"/>
                        <a:pt x="7870" y="3885"/>
                        <a:pt x="7770" y="3559"/>
                      </a:cubicBezTo>
                      <a:cubicBezTo>
                        <a:pt x="7670" y="3133"/>
                        <a:pt x="7820" y="2657"/>
                        <a:pt x="7945" y="2206"/>
                      </a:cubicBezTo>
                      <a:cubicBezTo>
                        <a:pt x="8146" y="1604"/>
                        <a:pt x="8321" y="1003"/>
                        <a:pt x="7970" y="476"/>
                      </a:cubicBezTo>
                      <a:cubicBezTo>
                        <a:pt x="7729" y="150"/>
                        <a:pt x="7335" y="0"/>
                        <a:pt x="6934"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815;p53">
                  <a:extLst>
                    <a:ext uri="{FF2B5EF4-FFF2-40B4-BE49-F238E27FC236}">
                      <a16:creationId xmlns:a16="http://schemas.microsoft.com/office/drawing/2014/main" xmlns="" id="{1D80E478-17C6-8C63-56CF-4CA61786F475}"/>
                    </a:ext>
                  </a:extLst>
                </p:cNvPr>
                <p:cNvSpPr/>
                <p:nvPr/>
              </p:nvSpPr>
              <p:spPr>
                <a:xfrm>
                  <a:off x="8247336" y="1763624"/>
                  <a:ext cx="462920" cy="539035"/>
                </a:xfrm>
                <a:custGeom>
                  <a:avLst/>
                  <a:gdLst/>
                  <a:ahLst/>
                  <a:cxnLst/>
                  <a:rect l="l" t="t" r="r" b="b"/>
                  <a:pathLst>
                    <a:path w="8697" h="10127" extrusionOk="0">
                      <a:moveTo>
                        <a:pt x="4511" y="0"/>
                      </a:moveTo>
                      <a:cubicBezTo>
                        <a:pt x="4503" y="0"/>
                        <a:pt x="4495" y="0"/>
                        <a:pt x="4486" y="1"/>
                      </a:cubicBezTo>
                      <a:cubicBezTo>
                        <a:pt x="4286" y="1"/>
                        <a:pt x="4110" y="126"/>
                        <a:pt x="4010" y="276"/>
                      </a:cubicBezTo>
                      <a:cubicBezTo>
                        <a:pt x="3659" y="677"/>
                        <a:pt x="3659" y="1254"/>
                        <a:pt x="3709" y="1780"/>
                      </a:cubicBezTo>
                      <a:cubicBezTo>
                        <a:pt x="3760" y="2282"/>
                        <a:pt x="3835" y="2833"/>
                        <a:pt x="3634" y="3309"/>
                      </a:cubicBezTo>
                      <a:cubicBezTo>
                        <a:pt x="3487" y="3677"/>
                        <a:pt x="3096" y="3951"/>
                        <a:pt x="2730" y="3951"/>
                      </a:cubicBezTo>
                      <a:cubicBezTo>
                        <a:pt x="2598" y="3951"/>
                        <a:pt x="2469" y="3915"/>
                        <a:pt x="2356" y="3835"/>
                      </a:cubicBezTo>
                      <a:cubicBezTo>
                        <a:pt x="2012" y="3565"/>
                        <a:pt x="1885" y="2957"/>
                        <a:pt x="1455" y="2957"/>
                      </a:cubicBezTo>
                      <a:cubicBezTo>
                        <a:pt x="1446" y="2957"/>
                        <a:pt x="1437" y="2958"/>
                        <a:pt x="1429" y="2958"/>
                      </a:cubicBezTo>
                      <a:cubicBezTo>
                        <a:pt x="1253" y="2958"/>
                        <a:pt x="1103" y="3084"/>
                        <a:pt x="1003" y="3209"/>
                      </a:cubicBezTo>
                      <a:cubicBezTo>
                        <a:pt x="0" y="4312"/>
                        <a:pt x="301" y="6467"/>
                        <a:pt x="1554" y="7244"/>
                      </a:cubicBezTo>
                      <a:cubicBezTo>
                        <a:pt x="2155" y="7620"/>
                        <a:pt x="2857" y="7344"/>
                        <a:pt x="3333" y="7896"/>
                      </a:cubicBezTo>
                      <a:cubicBezTo>
                        <a:pt x="3810" y="8447"/>
                        <a:pt x="3384" y="9424"/>
                        <a:pt x="3985" y="9926"/>
                      </a:cubicBezTo>
                      <a:cubicBezTo>
                        <a:pt x="4162" y="10071"/>
                        <a:pt x="4374" y="10126"/>
                        <a:pt x="4599" y="10126"/>
                      </a:cubicBezTo>
                      <a:cubicBezTo>
                        <a:pt x="4915" y="10126"/>
                        <a:pt x="5256" y="10018"/>
                        <a:pt x="5564" y="9901"/>
                      </a:cubicBezTo>
                      <a:cubicBezTo>
                        <a:pt x="5689" y="9850"/>
                        <a:pt x="5840" y="9800"/>
                        <a:pt x="5940" y="9675"/>
                      </a:cubicBezTo>
                      <a:cubicBezTo>
                        <a:pt x="6115" y="9449"/>
                        <a:pt x="6040" y="9124"/>
                        <a:pt x="5965" y="8848"/>
                      </a:cubicBezTo>
                      <a:cubicBezTo>
                        <a:pt x="5790" y="8171"/>
                        <a:pt x="5890" y="7344"/>
                        <a:pt x="6466" y="6943"/>
                      </a:cubicBezTo>
                      <a:cubicBezTo>
                        <a:pt x="6993" y="6542"/>
                        <a:pt x="7744" y="6592"/>
                        <a:pt x="8221" y="6166"/>
                      </a:cubicBezTo>
                      <a:cubicBezTo>
                        <a:pt x="8622" y="5815"/>
                        <a:pt x="8697" y="5164"/>
                        <a:pt x="8547" y="4662"/>
                      </a:cubicBezTo>
                      <a:cubicBezTo>
                        <a:pt x="8321" y="3961"/>
                        <a:pt x="7694" y="3434"/>
                        <a:pt x="6993" y="3309"/>
                      </a:cubicBezTo>
                      <a:cubicBezTo>
                        <a:pt x="6291" y="3184"/>
                        <a:pt x="5364" y="3334"/>
                        <a:pt x="5013" y="2733"/>
                      </a:cubicBezTo>
                      <a:cubicBezTo>
                        <a:pt x="4737" y="2282"/>
                        <a:pt x="4988" y="1705"/>
                        <a:pt x="5088" y="1204"/>
                      </a:cubicBezTo>
                      <a:cubicBezTo>
                        <a:pt x="5211" y="711"/>
                        <a:pt x="4995" y="0"/>
                        <a:pt x="4511"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16;p53">
                  <a:extLst>
                    <a:ext uri="{FF2B5EF4-FFF2-40B4-BE49-F238E27FC236}">
                      <a16:creationId xmlns:a16="http://schemas.microsoft.com/office/drawing/2014/main" xmlns="" id="{0FC7B300-D614-3AE1-0EDC-FFCCCFDE9762}"/>
                    </a:ext>
                  </a:extLst>
                </p:cNvPr>
                <p:cNvSpPr/>
                <p:nvPr/>
              </p:nvSpPr>
              <p:spPr>
                <a:xfrm>
                  <a:off x="5056099" y="3489769"/>
                  <a:ext cx="521683" cy="429972"/>
                </a:xfrm>
                <a:custGeom>
                  <a:avLst/>
                  <a:gdLst/>
                  <a:ahLst/>
                  <a:cxnLst/>
                  <a:rect l="l" t="t" r="r" b="b"/>
                  <a:pathLst>
                    <a:path w="9801" h="8078" extrusionOk="0">
                      <a:moveTo>
                        <a:pt x="854" y="231"/>
                      </a:moveTo>
                      <a:cubicBezTo>
                        <a:pt x="1325" y="231"/>
                        <a:pt x="1756" y="445"/>
                        <a:pt x="2231" y="659"/>
                      </a:cubicBezTo>
                      <a:cubicBezTo>
                        <a:pt x="2693" y="901"/>
                        <a:pt x="3155" y="1124"/>
                        <a:pt x="3651" y="1124"/>
                      </a:cubicBezTo>
                      <a:cubicBezTo>
                        <a:pt x="3720" y="1124"/>
                        <a:pt x="3790" y="1119"/>
                        <a:pt x="3860" y="1110"/>
                      </a:cubicBezTo>
                      <a:cubicBezTo>
                        <a:pt x="4186" y="1085"/>
                        <a:pt x="4512" y="935"/>
                        <a:pt x="4813" y="809"/>
                      </a:cubicBezTo>
                      <a:cubicBezTo>
                        <a:pt x="5135" y="658"/>
                        <a:pt x="5457" y="506"/>
                        <a:pt x="5757" y="506"/>
                      </a:cubicBezTo>
                      <a:cubicBezTo>
                        <a:pt x="5854" y="506"/>
                        <a:pt x="5949" y="522"/>
                        <a:pt x="6041" y="559"/>
                      </a:cubicBezTo>
                      <a:cubicBezTo>
                        <a:pt x="6718" y="809"/>
                        <a:pt x="6768" y="1787"/>
                        <a:pt x="6743" y="2338"/>
                      </a:cubicBezTo>
                      <a:cubicBezTo>
                        <a:pt x="6718" y="3140"/>
                        <a:pt x="6743" y="4043"/>
                        <a:pt x="7394" y="4469"/>
                      </a:cubicBezTo>
                      <a:cubicBezTo>
                        <a:pt x="7670" y="4644"/>
                        <a:pt x="8021" y="4694"/>
                        <a:pt x="8322" y="4719"/>
                      </a:cubicBezTo>
                      <a:cubicBezTo>
                        <a:pt x="8422" y="4719"/>
                        <a:pt x="8497" y="4744"/>
                        <a:pt x="8572" y="4744"/>
                      </a:cubicBezTo>
                      <a:cubicBezTo>
                        <a:pt x="8848" y="4794"/>
                        <a:pt x="9299" y="4895"/>
                        <a:pt x="9424" y="5246"/>
                      </a:cubicBezTo>
                      <a:cubicBezTo>
                        <a:pt x="9550" y="5521"/>
                        <a:pt x="9399" y="5847"/>
                        <a:pt x="9274" y="6148"/>
                      </a:cubicBezTo>
                      <a:cubicBezTo>
                        <a:pt x="8658" y="7414"/>
                        <a:pt x="7637" y="7839"/>
                        <a:pt x="6481" y="7839"/>
                      </a:cubicBezTo>
                      <a:cubicBezTo>
                        <a:pt x="5096" y="7839"/>
                        <a:pt x="3517" y="7230"/>
                        <a:pt x="2206" y="6724"/>
                      </a:cubicBezTo>
                      <a:lnTo>
                        <a:pt x="2106" y="6674"/>
                      </a:lnTo>
                      <a:cubicBezTo>
                        <a:pt x="1780" y="6549"/>
                        <a:pt x="1379" y="6373"/>
                        <a:pt x="1304" y="6022"/>
                      </a:cubicBezTo>
                      <a:cubicBezTo>
                        <a:pt x="1229" y="5697"/>
                        <a:pt x="1454" y="5421"/>
                        <a:pt x="1705" y="5120"/>
                      </a:cubicBezTo>
                      <a:cubicBezTo>
                        <a:pt x="1905" y="4845"/>
                        <a:pt x="2131" y="4569"/>
                        <a:pt x="2181" y="4243"/>
                      </a:cubicBezTo>
                      <a:cubicBezTo>
                        <a:pt x="2281" y="3692"/>
                        <a:pt x="1880" y="3215"/>
                        <a:pt x="1655" y="2965"/>
                      </a:cubicBezTo>
                      <a:cubicBezTo>
                        <a:pt x="1530" y="2865"/>
                        <a:pt x="1404" y="2764"/>
                        <a:pt x="1279" y="2639"/>
                      </a:cubicBezTo>
                      <a:cubicBezTo>
                        <a:pt x="1053" y="2464"/>
                        <a:pt x="853" y="2313"/>
                        <a:pt x="677" y="2088"/>
                      </a:cubicBezTo>
                      <a:cubicBezTo>
                        <a:pt x="352" y="1662"/>
                        <a:pt x="251" y="1060"/>
                        <a:pt x="402" y="534"/>
                      </a:cubicBezTo>
                      <a:cubicBezTo>
                        <a:pt x="427" y="459"/>
                        <a:pt x="452" y="383"/>
                        <a:pt x="527" y="308"/>
                      </a:cubicBezTo>
                      <a:cubicBezTo>
                        <a:pt x="577" y="258"/>
                        <a:pt x="652" y="233"/>
                        <a:pt x="778" y="233"/>
                      </a:cubicBezTo>
                      <a:cubicBezTo>
                        <a:pt x="803" y="232"/>
                        <a:pt x="829" y="231"/>
                        <a:pt x="854" y="231"/>
                      </a:cubicBezTo>
                      <a:close/>
                      <a:moveTo>
                        <a:pt x="902" y="1"/>
                      </a:moveTo>
                      <a:cubicBezTo>
                        <a:pt x="852" y="1"/>
                        <a:pt x="803" y="3"/>
                        <a:pt x="753" y="7"/>
                      </a:cubicBezTo>
                      <a:cubicBezTo>
                        <a:pt x="652" y="7"/>
                        <a:pt x="477" y="32"/>
                        <a:pt x="352" y="133"/>
                      </a:cubicBezTo>
                      <a:cubicBezTo>
                        <a:pt x="251" y="233"/>
                        <a:pt x="201" y="358"/>
                        <a:pt x="176" y="484"/>
                      </a:cubicBezTo>
                      <a:cubicBezTo>
                        <a:pt x="1" y="1060"/>
                        <a:pt x="126" y="1737"/>
                        <a:pt x="502" y="2238"/>
                      </a:cubicBezTo>
                      <a:cubicBezTo>
                        <a:pt x="677" y="2464"/>
                        <a:pt x="903" y="2664"/>
                        <a:pt x="1129" y="2840"/>
                      </a:cubicBezTo>
                      <a:cubicBezTo>
                        <a:pt x="1229" y="2940"/>
                        <a:pt x="1354" y="3040"/>
                        <a:pt x="1479" y="3140"/>
                      </a:cubicBezTo>
                      <a:cubicBezTo>
                        <a:pt x="1680" y="3341"/>
                        <a:pt x="2031" y="3767"/>
                        <a:pt x="1956" y="4193"/>
                      </a:cubicBezTo>
                      <a:cubicBezTo>
                        <a:pt x="1905" y="4469"/>
                        <a:pt x="1705" y="4719"/>
                        <a:pt x="1504" y="4970"/>
                      </a:cubicBezTo>
                      <a:cubicBezTo>
                        <a:pt x="1254" y="5296"/>
                        <a:pt x="978" y="5647"/>
                        <a:pt x="1078" y="6098"/>
                      </a:cubicBezTo>
                      <a:cubicBezTo>
                        <a:pt x="1179" y="6524"/>
                        <a:pt x="1630" y="6749"/>
                        <a:pt x="2031" y="6900"/>
                      </a:cubicBezTo>
                      <a:lnTo>
                        <a:pt x="2106" y="6950"/>
                      </a:lnTo>
                      <a:cubicBezTo>
                        <a:pt x="3459" y="7451"/>
                        <a:pt x="5063" y="8078"/>
                        <a:pt x="6492" y="8078"/>
                      </a:cubicBezTo>
                      <a:cubicBezTo>
                        <a:pt x="7720" y="8078"/>
                        <a:pt x="8823" y="7626"/>
                        <a:pt x="9474" y="6248"/>
                      </a:cubicBezTo>
                      <a:cubicBezTo>
                        <a:pt x="9650" y="5922"/>
                        <a:pt x="9800" y="5546"/>
                        <a:pt x="9650" y="5170"/>
                      </a:cubicBezTo>
                      <a:cubicBezTo>
                        <a:pt x="9474" y="4694"/>
                        <a:pt x="8923" y="4544"/>
                        <a:pt x="8597" y="4519"/>
                      </a:cubicBezTo>
                      <a:cubicBezTo>
                        <a:pt x="8522" y="4494"/>
                        <a:pt x="8447" y="4494"/>
                        <a:pt x="8347" y="4494"/>
                      </a:cubicBezTo>
                      <a:cubicBezTo>
                        <a:pt x="8046" y="4444"/>
                        <a:pt x="7770" y="4418"/>
                        <a:pt x="7520" y="4268"/>
                      </a:cubicBezTo>
                      <a:cubicBezTo>
                        <a:pt x="6968" y="3917"/>
                        <a:pt x="6968" y="3090"/>
                        <a:pt x="6993" y="2363"/>
                      </a:cubicBezTo>
                      <a:cubicBezTo>
                        <a:pt x="7043" y="1286"/>
                        <a:pt x="6743" y="559"/>
                        <a:pt x="6141" y="333"/>
                      </a:cubicBezTo>
                      <a:cubicBezTo>
                        <a:pt x="6014" y="289"/>
                        <a:pt x="5889" y="270"/>
                        <a:pt x="5766" y="270"/>
                      </a:cubicBezTo>
                      <a:cubicBezTo>
                        <a:pt x="5401" y="270"/>
                        <a:pt x="5050" y="434"/>
                        <a:pt x="4712" y="584"/>
                      </a:cubicBezTo>
                      <a:cubicBezTo>
                        <a:pt x="4412" y="709"/>
                        <a:pt x="4136" y="860"/>
                        <a:pt x="3835" y="885"/>
                      </a:cubicBezTo>
                      <a:cubicBezTo>
                        <a:pt x="3788" y="889"/>
                        <a:pt x="3740" y="892"/>
                        <a:pt x="3692" y="892"/>
                      </a:cubicBezTo>
                      <a:cubicBezTo>
                        <a:pt x="3239" y="892"/>
                        <a:pt x="2785" y="685"/>
                        <a:pt x="2332" y="459"/>
                      </a:cubicBezTo>
                      <a:cubicBezTo>
                        <a:pt x="1874" y="230"/>
                        <a:pt x="1416" y="1"/>
                        <a:pt x="902"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7;p53">
                  <a:extLst>
                    <a:ext uri="{FF2B5EF4-FFF2-40B4-BE49-F238E27FC236}">
                      <a16:creationId xmlns:a16="http://schemas.microsoft.com/office/drawing/2014/main" xmlns="" id="{0BF10688-0777-3552-9D37-B6EF642A34B0}"/>
                    </a:ext>
                  </a:extLst>
                </p:cNvPr>
                <p:cNvSpPr/>
                <p:nvPr/>
              </p:nvSpPr>
              <p:spPr>
                <a:xfrm>
                  <a:off x="5529629" y="2933074"/>
                  <a:ext cx="476280" cy="318194"/>
                </a:xfrm>
                <a:custGeom>
                  <a:avLst/>
                  <a:gdLst/>
                  <a:ahLst/>
                  <a:cxnLst/>
                  <a:rect l="l" t="t" r="r" b="b"/>
                  <a:pathLst>
                    <a:path w="8948" h="5978" extrusionOk="0">
                      <a:moveTo>
                        <a:pt x="1337" y="0"/>
                      </a:moveTo>
                      <a:cubicBezTo>
                        <a:pt x="632" y="0"/>
                        <a:pt x="0" y="528"/>
                        <a:pt x="226" y="1308"/>
                      </a:cubicBezTo>
                      <a:cubicBezTo>
                        <a:pt x="401" y="1935"/>
                        <a:pt x="1053" y="1860"/>
                        <a:pt x="1429" y="2261"/>
                      </a:cubicBezTo>
                      <a:cubicBezTo>
                        <a:pt x="2582" y="3514"/>
                        <a:pt x="326" y="4491"/>
                        <a:pt x="1680" y="5368"/>
                      </a:cubicBezTo>
                      <a:cubicBezTo>
                        <a:pt x="1956" y="5553"/>
                        <a:pt x="2274" y="5620"/>
                        <a:pt x="2601" y="5620"/>
                      </a:cubicBezTo>
                      <a:cubicBezTo>
                        <a:pt x="2896" y="5620"/>
                        <a:pt x="3199" y="5565"/>
                        <a:pt x="3484" y="5494"/>
                      </a:cubicBezTo>
                      <a:cubicBezTo>
                        <a:pt x="4032" y="5357"/>
                        <a:pt x="4581" y="5136"/>
                        <a:pt x="5148" y="5136"/>
                      </a:cubicBezTo>
                      <a:cubicBezTo>
                        <a:pt x="5203" y="5136"/>
                        <a:pt x="5258" y="5138"/>
                        <a:pt x="5314" y="5143"/>
                      </a:cubicBezTo>
                      <a:cubicBezTo>
                        <a:pt x="6271" y="5230"/>
                        <a:pt x="7152" y="5977"/>
                        <a:pt x="8056" y="5977"/>
                      </a:cubicBezTo>
                      <a:cubicBezTo>
                        <a:pt x="8194" y="5977"/>
                        <a:pt x="8332" y="5960"/>
                        <a:pt x="8472" y="5920"/>
                      </a:cubicBezTo>
                      <a:cubicBezTo>
                        <a:pt x="8622" y="5870"/>
                        <a:pt x="8772" y="5795"/>
                        <a:pt x="8848" y="5644"/>
                      </a:cubicBezTo>
                      <a:cubicBezTo>
                        <a:pt x="8898" y="5544"/>
                        <a:pt x="8898" y="5444"/>
                        <a:pt x="8898" y="5343"/>
                      </a:cubicBezTo>
                      <a:cubicBezTo>
                        <a:pt x="8923" y="4692"/>
                        <a:pt x="8923" y="4040"/>
                        <a:pt x="8948" y="3389"/>
                      </a:cubicBezTo>
                      <a:cubicBezTo>
                        <a:pt x="8948" y="2386"/>
                        <a:pt x="8873" y="1183"/>
                        <a:pt x="7970" y="732"/>
                      </a:cubicBezTo>
                      <a:cubicBezTo>
                        <a:pt x="7736" y="603"/>
                        <a:pt x="7492" y="552"/>
                        <a:pt x="7243" y="552"/>
                      </a:cubicBezTo>
                      <a:cubicBezTo>
                        <a:pt x="6289" y="552"/>
                        <a:pt x="5243" y="1298"/>
                        <a:pt x="4227" y="1298"/>
                      </a:cubicBezTo>
                      <a:cubicBezTo>
                        <a:pt x="4062" y="1298"/>
                        <a:pt x="3898" y="1279"/>
                        <a:pt x="3735" y="1233"/>
                      </a:cubicBezTo>
                      <a:cubicBezTo>
                        <a:pt x="3008" y="1033"/>
                        <a:pt x="2507" y="331"/>
                        <a:pt x="1805" y="80"/>
                      </a:cubicBezTo>
                      <a:cubicBezTo>
                        <a:pt x="1651" y="26"/>
                        <a:pt x="1492" y="0"/>
                        <a:pt x="1337"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45" name="Google Shape;818;p53">
              <a:extLst>
                <a:ext uri="{FF2B5EF4-FFF2-40B4-BE49-F238E27FC236}">
                  <a16:creationId xmlns:a16="http://schemas.microsoft.com/office/drawing/2014/main" xmlns="" id="{0BB899BB-5561-1705-1CE0-960DE9B79E04}"/>
                </a:ext>
              </a:extLst>
            </p:cNvPr>
            <p:cNvGrpSpPr/>
            <p:nvPr/>
          </p:nvGrpSpPr>
          <p:grpSpPr>
            <a:xfrm>
              <a:off x="3182781" y="5589116"/>
              <a:ext cx="2413192" cy="2701266"/>
              <a:chOff x="-93819" y="2571596"/>
              <a:chExt cx="2413192" cy="2701266"/>
            </a:xfrm>
          </p:grpSpPr>
          <p:grpSp>
            <p:nvGrpSpPr>
              <p:cNvPr id="46" name="Google Shape;819;p53">
                <a:extLst>
                  <a:ext uri="{FF2B5EF4-FFF2-40B4-BE49-F238E27FC236}">
                    <a16:creationId xmlns:a16="http://schemas.microsoft.com/office/drawing/2014/main" xmlns="" id="{0B30A228-FA83-181F-CA1C-7DA9214BA9B2}"/>
                  </a:ext>
                </a:extLst>
              </p:cNvPr>
              <p:cNvGrpSpPr/>
              <p:nvPr/>
            </p:nvGrpSpPr>
            <p:grpSpPr>
              <a:xfrm>
                <a:off x="-93819" y="2571596"/>
                <a:ext cx="2413192" cy="2701266"/>
                <a:chOff x="-110975" y="3089225"/>
                <a:chExt cx="1951000" cy="2183900"/>
              </a:xfrm>
            </p:grpSpPr>
            <p:sp>
              <p:nvSpPr>
                <p:cNvPr id="48" name="Google Shape;820;p53">
                  <a:extLst>
                    <a:ext uri="{FF2B5EF4-FFF2-40B4-BE49-F238E27FC236}">
                      <a16:creationId xmlns:a16="http://schemas.microsoft.com/office/drawing/2014/main" xmlns="" id="{E03FC464-DA0E-024B-A1BD-CE4A87CFBA08}"/>
                    </a:ext>
                  </a:extLst>
                </p:cNvPr>
                <p:cNvSpPr/>
                <p:nvPr/>
              </p:nvSpPr>
              <p:spPr>
                <a:xfrm>
                  <a:off x="-63050" y="4333300"/>
                  <a:ext cx="1903075" cy="939825"/>
                </a:xfrm>
                <a:custGeom>
                  <a:avLst/>
                  <a:gdLst/>
                  <a:ahLst/>
                  <a:cxnLst/>
                  <a:rect l="l" t="t" r="r" b="b"/>
                  <a:pathLst>
                    <a:path w="76123" h="37593" extrusionOk="0">
                      <a:moveTo>
                        <a:pt x="33132" y="0"/>
                      </a:moveTo>
                      <a:cubicBezTo>
                        <a:pt x="8682" y="0"/>
                        <a:pt x="1872" y="21304"/>
                        <a:pt x="0" y="32751"/>
                      </a:cubicBezTo>
                      <a:cubicBezTo>
                        <a:pt x="3538" y="33732"/>
                        <a:pt x="7305" y="33938"/>
                        <a:pt x="11002" y="34303"/>
                      </a:cubicBezTo>
                      <a:cubicBezTo>
                        <a:pt x="12349" y="30035"/>
                        <a:pt x="14403" y="27821"/>
                        <a:pt x="16001" y="26679"/>
                      </a:cubicBezTo>
                      <a:cubicBezTo>
                        <a:pt x="16295" y="26475"/>
                        <a:pt x="16620" y="26381"/>
                        <a:pt x="16937" y="26381"/>
                      </a:cubicBezTo>
                      <a:cubicBezTo>
                        <a:pt x="17751" y="26381"/>
                        <a:pt x="18515" y="26998"/>
                        <a:pt x="18580" y="27935"/>
                      </a:cubicBezTo>
                      <a:lnTo>
                        <a:pt x="19105" y="35490"/>
                      </a:lnTo>
                      <a:cubicBezTo>
                        <a:pt x="24195" y="36448"/>
                        <a:pt x="29171" y="37521"/>
                        <a:pt x="34512" y="37590"/>
                      </a:cubicBezTo>
                      <a:cubicBezTo>
                        <a:pt x="34780" y="37592"/>
                        <a:pt x="35047" y="37592"/>
                        <a:pt x="35314" y="37592"/>
                      </a:cubicBezTo>
                      <a:cubicBezTo>
                        <a:pt x="41796" y="37592"/>
                        <a:pt x="48194" y="37055"/>
                        <a:pt x="54507" y="35718"/>
                      </a:cubicBezTo>
                      <a:cubicBezTo>
                        <a:pt x="53822" y="32637"/>
                        <a:pt x="53206" y="27935"/>
                        <a:pt x="53800" y="22069"/>
                      </a:cubicBezTo>
                      <a:cubicBezTo>
                        <a:pt x="53860" y="21422"/>
                        <a:pt x="54404" y="20972"/>
                        <a:pt x="55018" y="20972"/>
                      </a:cubicBezTo>
                      <a:cubicBezTo>
                        <a:pt x="55098" y="20972"/>
                        <a:pt x="55179" y="20980"/>
                        <a:pt x="55260" y="20996"/>
                      </a:cubicBezTo>
                      <a:cubicBezTo>
                        <a:pt x="57475" y="21475"/>
                        <a:pt x="61925" y="23621"/>
                        <a:pt x="65007" y="32774"/>
                      </a:cubicBezTo>
                      <a:cubicBezTo>
                        <a:pt x="67312" y="32066"/>
                        <a:pt x="69640" y="31404"/>
                        <a:pt x="72037" y="31085"/>
                      </a:cubicBezTo>
                      <a:cubicBezTo>
                        <a:pt x="73384" y="30902"/>
                        <a:pt x="74753" y="30833"/>
                        <a:pt x="76123" y="30765"/>
                      </a:cubicBezTo>
                      <a:cubicBezTo>
                        <a:pt x="76032" y="30468"/>
                        <a:pt x="75963" y="30172"/>
                        <a:pt x="75895" y="29875"/>
                      </a:cubicBezTo>
                      <a:cubicBezTo>
                        <a:pt x="71311" y="12293"/>
                        <a:pt x="55245" y="156"/>
                        <a:pt x="37097" y="156"/>
                      </a:cubicBezTo>
                      <a:cubicBezTo>
                        <a:pt x="37080" y="156"/>
                        <a:pt x="37063" y="156"/>
                        <a:pt x="37046" y="156"/>
                      </a:cubicBezTo>
                      <a:lnTo>
                        <a:pt x="36840" y="156"/>
                      </a:lnTo>
                      <a:cubicBezTo>
                        <a:pt x="35561" y="51"/>
                        <a:pt x="34325" y="0"/>
                        <a:pt x="33132" y="0"/>
                      </a:cubicBezTo>
                      <a:close/>
                    </a:path>
                  </a:pathLst>
                </a:custGeom>
                <a:solidFill>
                  <a:srgbClr val="C9A1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821;p53">
                  <a:extLst>
                    <a:ext uri="{FF2B5EF4-FFF2-40B4-BE49-F238E27FC236}">
                      <a16:creationId xmlns:a16="http://schemas.microsoft.com/office/drawing/2014/main" xmlns="" id="{A0C58C26-5276-1FDB-1BE8-4B8F814B2760}"/>
                    </a:ext>
                  </a:extLst>
                </p:cNvPr>
                <p:cNvSpPr/>
                <p:nvPr/>
              </p:nvSpPr>
              <p:spPr>
                <a:xfrm>
                  <a:off x="203425" y="4876075"/>
                  <a:ext cx="214600" cy="314800"/>
                </a:xfrm>
                <a:custGeom>
                  <a:avLst/>
                  <a:gdLst/>
                  <a:ahLst/>
                  <a:cxnLst/>
                  <a:rect l="l" t="t" r="r" b="b"/>
                  <a:pathLst>
                    <a:path w="8584" h="12592" extrusionOk="0">
                      <a:moveTo>
                        <a:pt x="8059" y="0"/>
                      </a:moveTo>
                      <a:cubicBezTo>
                        <a:pt x="7976" y="0"/>
                        <a:pt x="7890" y="19"/>
                        <a:pt x="7807" y="61"/>
                      </a:cubicBezTo>
                      <a:cubicBezTo>
                        <a:pt x="7602" y="152"/>
                        <a:pt x="7351" y="243"/>
                        <a:pt x="7145" y="380"/>
                      </a:cubicBezTo>
                      <a:cubicBezTo>
                        <a:pt x="6506" y="768"/>
                        <a:pt x="5935" y="1339"/>
                        <a:pt x="5388" y="1864"/>
                      </a:cubicBezTo>
                      <a:cubicBezTo>
                        <a:pt x="4269" y="2960"/>
                        <a:pt x="3288" y="4192"/>
                        <a:pt x="2466" y="5539"/>
                      </a:cubicBezTo>
                      <a:cubicBezTo>
                        <a:pt x="1188" y="7662"/>
                        <a:pt x="320" y="10081"/>
                        <a:pt x="1" y="12569"/>
                      </a:cubicBezTo>
                      <a:cubicBezTo>
                        <a:pt x="115" y="12569"/>
                        <a:pt x="229" y="12592"/>
                        <a:pt x="343" y="12592"/>
                      </a:cubicBezTo>
                      <a:cubicBezTo>
                        <a:pt x="1690" y="8324"/>
                        <a:pt x="3744" y="6110"/>
                        <a:pt x="5342" y="4968"/>
                      </a:cubicBezTo>
                      <a:cubicBezTo>
                        <a:pt x="5632" y="4767"/>
                        <a:pt x="5954" y="4676"/>
                        <a:pt x="6269" y="4676"/>
                      </a:cubicBezTo>
                      <a:cubicBezTo>
                        <a:pt x="6921" y="4676"/>
                        <a:pt x="7546" y="5068"/>
                        <a:pt x="7807" y="5699"/>
                      </a:cubicBezTo>
                      <a:cubicBezTo>
                        <a:pt x="8446" y="4078"/>
                        <a:pt x="8583" y="2275"/>
                        <a:pt x="8583" y="517"/>
                      </a:cubicBezTo>
                      <a:cubicBezTo>
                        <a:pt x="8583" y="218"/>
                        <a:pt x="8339" y="0"/>
                        <a:pt x="8059" y="0"/>
                      </a:cubicBezTo>
                      <a:close/>
                    </a:path>
                  </a:pathLst>
                </a:custGeom>
                <a:solidFill>
                  <a:srgbClr val="191919">
                    <a:alpha val="8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22;p53">
                  <a:extLst>
                    <a:ext uri="{FF2B5EF4-FFF2-40B4-BE49-F238E27FC236}">
                      <a16:creationId xmlns:a16="http://schemas.microsoft.com/office/drawing/2014/main" xmlns="" id="{169F20CD-F7F1-68D8-7BA4-8E31CD637542}"/>
                    </a:ext>
                  </a:extLst>
                </p:cNvPr>
                <p:cNvSpPr/>
                <p:nvPr/>
              </p:nvSpPr>
              <p:spPr>
                <a:xfrm>
                  <a:off x="1266525" y="4828325"/>
                  <a:ext cx="320725" cy="324325"/>
                </a:xfrm>
                <a:custGeom>
                  <a:avLst/>
                  <a:gdLst/>
                  <a:ahLst/>
                  <a:cxnLst/>
                  <a:rect l="l" t="t" r="r" b="b"/>
                  <a:pathLst>
                    <a:path w="12829" h="12973" extrusionOk="0">
                      <a:moveTo>
                        <a:pt x="973" y="0"/>
                      </a:moveTo>
                      <a:cubicBezTo>
                        <a:pt x="718" y="0"/>
                        <a:pt x="476" y="58"/>
                        <a:pt x="297" y="236"/>
                      </a:cubicBezTo>
                      <a:cubicBezTo>
                        <a:pt x="0" y="533"/>
                        <a:pt x="0" y="989"/>
                        <a:pt x="46" y="1423"/>
                      </a:cubicBezTo>
                      <a:cubicBezTo>
                        <a:pt x="115" y="2290"/>
                        <a:pt x="115" y="3066"/>
                        <a:pt x="503" y="3591"/>
                      </a:cubicBezTo>
                      <a:cubicBezTo>
                        <a:pt x="525" y="3158"/>
                        <a:pt x="571" y="2724"/>
                        <a:pt x="617" y="2268"/>
                      </a:cubicBezTo>
                      <a:cubicBezTo>
                        <a:pt x="677" y="1621"/>
                        <a:pt x="1221" y="1171"/>
                        <a:pt x="1835" y="1171"/>
                      </a:cubicBezTo>
                      <a:cubicBezTo>
                        <a:pt x="1915" y="1171"/>
                        <a:pt x="1996" y="1179"/>
                        <a:pt x="2077" y="1195"/>
                      </a:cubicBezTo>
                      <a:cubicBezTo>
                        <a:pt x="4292" y="1674"/>
                        <a:pt x="8742" y="3820"/>
                        <a:pt x="11824" y="12973"/>
                      </a:cubicBezTo>
                      <a:cubicBezTo>
                        <a:pt x="12166" y="12881"/>
                        <a:pt x="12486" y="12767"/>
                        <a:pt x="12828" y="12676"/>
                      </a:cubicBezTo>
                      <a:cubicBezTo>
                        <a:pt x="12075" y="10393"/>
                        <a:pt x="11139" y="8179"/>
                        <a:pt x="9815" y="6194"/>
                      </a:cubicBezTo>
                      <a:cubicBezTo>
                        <a:pt x="7875" y="3295"/>
                        <a:pt x="4999" y="875"/>
                        <a:pt x="1575" y="76"/>
                      </a:cubicBezTo>
                      <a:cubicBezTo>
                        <a:pt x="1384" y="36"/>
                        <a:pt x="1175" y="0"/>
                        <a:pt x="973" y="0"/>
                      </a:cubicBezTo>
                      <a:close/>
                    </a:path>
                  </a:pathLst>
                </a:custGeom>
                <a:solidFill>
                  <a:srgbClr val="191919">
                    <a:alpha val="8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23;p53">
                  <a:extLst>
                    <a:ext uri="{FF2B5EF4-FFF2-40B4-BE49-F238E27FC236}">
                      <a16:creationId xmlns:a16="http://schemas.microsoft.com/office/drawing/2014/main" xmlns="" id="{B3A10B80-18C6-58DF-2C93-22166F9C4AE7}"/>
                    </a:ext>
                  </a:extLst>
                </p:cNvPr>
                <p:cNvSpPr/>
                <p:nvPr/>
              </p:nvSpPr>
              <p:spPr>
                <a:xfrm>
                  <a:off x="-110975" y="3110750"/>
                  <a:ext cx="1204050" cy="1322150"/>
                </a:xfrm>
                <a:custGeom>
                  <a:avLst/>
                  <a:gdLst/>
                  <a:ahLst/>
                  <a:cxnLst/>
                  <a:rect l="l" t="t" r="r" b="b"/>
                  <a:pathLst>
                    <a:path w="48162" h="52886" extrusionOk="0">
                      <a:moveTo>
                        <a:pt x="33422" y="0"/>
                      </a:moveTo>
                      <a:cubicBezTo>
                        <a:pt x="30397" y="0"/>
                        <a:pt x="27767" y="1990"/>
                        <a:pt x="25108" y="3499"/>
                      </a:cubicBezTo>
                      <a:cubicBezTo>
                        <a:pt x="20360" y="6215"/>
                        <a:pt x="15613" y="8909"/>
                        <a:pt x="10865" y="11625"/>
                      </a:cubicBezTo>
                      <a:cubicBezTo>
                        <a:pt x="7898" y="13131"/>
                        <a:pt x="6254" y="15186"/>
                        <a:pt x="6893" y="18381"/>
                      </a:cubicBezTo>
                      <a:cubicBezTo>
                        <a:pt x="6734" y="19226"/>
                        <a:pt x="6003" y="19819"/>
                        <a:pt x="5341" y="20413"/>
                      </a:cubicBezTo>
                      <a:cubicBezTo>
                        <a:pt x="1461" y="23654"/>
                        <a:pt x="0" y="28721"/>
                        <a:pt x="3241" y="32601"/>
                      </a:cubicBezTo>
                      <a:cubicBezTo>
                        <a:pt x="3903" y="34268"/>
                        <a:pt x="3241" y="36139"/>
                        <a:pt x="3333" y="37942"/>
                      </a:cubicBezTo>
                      <a:cubicBezTo>
                        <a:pt x="3880" y="42690"/>
                        <a:pt x="7007" y="43352"/>
                        <a:pt x="10568" y="44219"/>
                      </a:cubicBezTo>
                      <a:cubicBezTo>
                        <a:pt x="11618" y="44493"/>
                        <a:pt x="12554" y="45064"/>
                        <a:pt x="13262" y="45886"/>
                      </a:cubicBezTo>
                      <a:cubicBezTo>
                        <a:pt x="15839" y="48853"/>
                        <a:pt x="17183" y="51593"/>
                        <a:pt x="22149" y="51593"/>
                      </a:cubicBezTo>
                      <a:cubicBezTo>
                        <a:pt x="22417" y="51593"/>
                        <a:pt x="22695" y="51585"/>
                        <a:pt x="22985" y="51569"/>
                      </a:cubicBezTo>
                      <a:cubicBezTo>
                        <a:pt x="23258" y="51517"/>
                        <a:pt x="23519" y="51494"/>
                        <a:pt x="23772" y="51494"/>
                      </a:cubicBezTo>
                      <a:cubicBezTo>
                        <a:pt x="25732" y="51494"/>
                        <a:pt x="27155" y="52885"/>
                        <a:pt x="29052" y="52885"/>
                      </a:cubicBezTo>
                      <a:cubicBezTo>
                        <a:pt x="29694" y="52885"/>
                        <a:pt x="30390" y="52726"/>
                        <a:pt x="31179" y="52299"/>
                      </a:cubicBezTo>
                      <a:cubicBezTo>
                        <a:pt x="38461" y="48990"/>
                        <a:pt x="38575" y="39860"/>
                        <a:pt x="39602" y="32989"/>
                      </a:cubicBezTo>
                      <a:cubicBezTo>
                        <a:pt x="41588" y="22627"/>
                        <a:pt x="48161" y="6832"/>
                        <a:pt x="35973" y="486"/>
                      </a:cubicBezTo>
                      <a:cubicBezTo>
                        <a:pt x="35088" y="146"/>
                        <a:pt x="34241" y="0"/>
                        <a:pt x="33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24;p53">
                  <a:extLst>
                    <a:ext uri="{FF2B5EF4-FFF2-40B4-BE49-F238E27FC236}">
                      <a16:creationId xmlns:a16="http://schemas.microsoft.com/office/drawing/2014/main" xmlns="" id="{C11676C8-384B-DB95-3444-CEB26B484A7F}"/>
                    </a:ext>
                  </a:extLst>
                </p:cNvPr>
                <p:cNvSpPr/>
                <p:nvPr/>
              </p:nvSpPr>
              <p:spPr>
                <a:xfrm>
                  <a:off x="740400" y="3112450"/>
                  <a:ext cx="1083650" cy="1321825"/>
                </a:xfrm>
                <a:custGeom>
                  <a:avLst/>
                  <a:gdLst/>
                  <a:ahLst/>
                  <a:cxnLst/>
                  <a:rect l="l" t="t" r="r" b="b"/>
                  <a:pathLst>
                    <a:path w="43346" h="52873" extrusionOk="0">
                      <a:moveTo>
                        <a:pt x="10106" y="1"/>
                      </a:moveTo>
                      <a:cubicBezTo>
                        <a:pt x="9288" y="1"/>
                        <a:pt x="8440" y="146"/>
                        <a:pt x="7556" y="487"/>
                      </a:cubicBezTo>
                      <a:cubicBezTo>
                        <a:pt x="5410" y="1286"/>
                        <a:pt x="3721" y="3020"/>
                        <a:pt x="2557" y="4960"/>
                      </a:cubicBezTo>
                      <a:cubicBezTo>
                        <a:pt x="115" y="9137"/>
                        <a:pt x="0" y="14227"/>
                        <a:pt x="777" y="18952"/>
                      </a:cubicBezTo>
                      <a:cubicBezTo>
                        <a:pt x="1553" y="23700"/>
                        <a:pt x="3150" y="28265"/>
                        <a:pt x="3926" y="32990"/>
                      </a:cubicBezTo>
                      <a:cubicBezTo>
                        <a:pt x="4543" y="36619"/>
                        <a:pt x="4680" y="40340"/>
                        <a:pt x="5707" y="43877"/>
                      </a:cubicBezTo>
                      <a:cubicBezTo>
                        <a:pt x="6757" y="47415"/>
                        <a:pt x="8925" y="50862"/>
                        <a:pt x="12349" y="52323"/>
                      </a:cubicBezTo>
                      <a:cubicBezTo>
                        <a:pt x="13148" y="52656"/>
                        <a:pt x="14025" y="52872"/>
                        <a:pt x="14885" y="52872"/>
                      </a:cubicBezTo>
                      <a:cubicBezTo>
                        <a:pt x="15498" y="52872"/>
                        <a:pt x="16102" y="52762"/>
                        <a:pt x="16663" y="52505"/>
                      </a:cubicBezTo>
                      <a:cubicBezTo>
                        <a:pt x="17325" y="52209"/>
                        <a:pt x="17918" y="51707"/>
                        <a:pt x="18626" y="51547"/>
                      </a:cubicBezTo>
                      <a:cubicBezTo>
                        <a:pt x="18844" y="51492"/>
                        <a:pt x="19061" y="51472"/>
                        <a:pt x="19279" y="51472"/>
                      </a:cubicBezTo>
                      <a:cubicBezTo>
                        <a:pt x="19700" y="51472"/>
                        <a:pt x="20122" y="51547"/>
                        <a:pt x="20543" y="51592"/>
                      </a:cubicBezTo>
                      <a:cubicBezTo>
                        <a:pt x="20797" y="51614"/>
                        <a:pt x="21052" y="51625"/>
                        <a:pt x="21307" y="51625"/>
                      </a:cubicBezTo>
                      <a:cubicBezTo>
                        <a:pt x="24230" y="51625"/>
                        <a:pt x="27126" y="50201"/>
                        <a:pt x="28806" y="47849"/>
                      </a:cubicBezTo>
                      <a:cubicBezTo>
                        <a:pt x="29628" y="46708"/>
                        <a:pt x="30221" y="45338"/>
                        <a:pt x="31431" y="44631"/>
                      </a:cubicBezTo>
                      <a:cubicBezTo>
                        <a:pt x="32572" y="43992"/>
                        <a:pt x="33965" y="44060"/>
                        <a:pt x="35243" y="43763"/>
                      </a:cubicBezTo>
                      <a:cubicBezTo>
                        <a:pt x="37913" y="43147"/>
                        <a:pt x="40036" y="40659"/>
                        <a:pt x="40196" y="37943"/>
                      </a:cubicBezTo>
                      <a:cubicBezTo>
                        <a:pt x="40287" y="36163"/>
                        <a:pt x="39625" y="34268"/>
                        <a:pt x="40287" y="32602"/>
                      </a:cubicBezTo>
                      <a:cubicBezTo>
                        <a:pt x="40584" y="31871"/>
                        <a:pt x="41132" y="31255"/>
                        <a:pt x="41497" y="30547"/>
                      </a:cubicBezTo>
                      <a:cubicBezTo>
                        <a:pt x="43346" y="27147"/>
                        <a:pt x="41086" y="22970"/>
                        <a:pt x="38187" y="20413"/>
                      </a:cubicBezTo>
                      <a:cubicBezTo>
                        <a:pt x="37525" y="19842"/>
                        <a:pt x="36795" y="19226"/>
                        <a:pt x="36635" y="18382"/>
                      </a:cubicBezTo>
                      <a:cubicBezTo>
                        <a:pt x="36521" y="17765"/>
                        <a:pt x="36749" y="17149"/>
                        <a:pt x="36749" y="16510"/>
                      </a:cubicBezTo>
                      <a:cubicBezTo>
                        <a:pt x="36840" y="14296"/>
                        <a:pt x="34626" y="12744"/>
                        <a:pt x="32663" y="11625"/>
                      </a:cubicBezTo>
                      <a:cubicBezTo>
                        <a:pt x="27916" y="8932"/>
                        <a:pt x="23168" y="6216"/>
                        <a:pt x="18420" y="3500"/>
                      </a:cubicBezTo>
                      <a:cubicBezTo>
                        <a:pt x="15762" y="1991"/>
                        <a:pt x="13131" y="1"/>
                        <a:pt x="10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25;p53">
                  <a:extLst>
                    <a:ext uri="{FF2B5EF4-FFF2-40B4-BE49-F238E27FC236}">
                      <a16:creationId xmlns:a16="http://schemas.microsoft.com/office/drawing/2014/main" xmlns="" id="{5983C070-0AD3-EA36-9B85-3922AA620F60}"/>
                    </a:ext>
                  </a:extLst>
                </p:cNvPr>
                <p:cNvSpPr/>
                <p:nvPr/>
              </p:nvSpPr>
              <p:spPr>
                <a:xfrm>
                  <a:off x="688475" y="4177425"/>
                  <a:ext cx="293900" cy="302050"/>
                </a:xfrm>
                <a:custGeom>
                  <a:avLst/>
                  <a:gdLst/>
                  <a:ahLst/>
                  <a:cxnLst/>
                  <a:rect l="l" t="t" r="r" b="b"/>
                  <a:pathLst>
                    <a:path w="11756" h="12082" extrusionOk="0">
                      <a:moveTo>
                        <a:pt x="1142" y="0"/>
                      </a:moveTo>
                      <a:cubicBezTo>
                        <a:pt x="731" y="3424"/>
                        <a:pt x="388" y="6871"/>
                        <a:pt x="0" y="10317"/>
                      </a:cubicBezTo>
                      <a:cubicBezTo>
                        <a:pt x="888" y="11582"/>
                        <a:pt x="2614" y="12081"/>
                        <a:pt x="4472" y="12081"/>
                      </a:cubicBezTo>
                      <a:cubicBezTo>
                        <a:pt x="6772" y="12081"/>
                        <a:pt x="9274" y="11317"/>
                        <a:pt x="10637" y="10294"/>
                      </a:cubicBezTo>
                      <a:cubicBezTo>
                        <a:pt x="11162" y="9952"/>
                        <a:pt x="11299" y="9336"/>
                        <a:pt x="11208" y="8719"/>
                      </a:cubicBezTo>
                      <a:cubicBezTo>
                        <a:pt x="11025" y="5935"/>
                        <a:pt x="11208" y="3104"/>
                        <a:pt x="11755" y="365"/>
                      </a:cubicBezTo>
                      <a:lnTo>
                        <a:pt x="11755" y="365"/>
                      </a:lnTo>
                      <a:cubicBezTo>
                        <a:pt x="10319" y="668"/>
                        <a:pt x="8774" y="821"/>
                        <a:pt x="7218" y="821"/>
                      </a:cubicBezTo>
                      <a:cubicBezTo>
                        <a:pt x="5137" y="821"/>
                        <a:pt x="3035" y="549"/>
                        <a:pt x="1142" y="0"/>
                      </a:cubicBezTo>
                      <a:close/>
                    </a:path>
                  </a:pathLst>
                </a:custGeom>
                <a:solidFill>
                  <a:srgbClr val="C9A1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26;p53">
                  <a:extLst>
                    <a:ext uri="{FF2B5EF4-FFF2-40B4-BE49-F238E27FC236}">
                      <a16:creationId xmlns:a16="http://schemas.microsoft.com/office/drawing/2014/main" xmlns="" id="{0602E321-AA49-E525-A027-6B64B1FB9052}"/>
                    </a:ext>
                  </a:extLst>
                </p:cNvPr>
                <p:cNvSpPr/>
                <p:nvPr/>
              </p:nvSpPr>
              <p:spPr>
                <a:xfrm>
                  <a:off x="763225" y="4188825"/>
                  <a:ext cx="218575" cy="123850"/>
                </a:xfrm>
                <a:custGeom>
                  <a:avLst/>
                  <a:gdLst/>
                  <a:ahLst/>
                  <a:cxnLst/>
                  <a:rect l="l" t="t" r="r" b="b"/>
                  <a:pathLst>
                    <a:path w="8743" h="4954" extrusionOk="0">
                      <a:moveTo>
                        <a:pt x="137" y="1"/>
                      </a:moveTo>
                      <a:cubicBezTo>
                        <a:pt x="0" y="1279"/>
                        <a:pt x="2488" y="2603"/>
                        <a:pt x="3287" y="3082"/>
                      </a:cubicBezTo>
                      <a:cubicBezTo>
                        <a:pt x="4794" y="3995"/>
                        <a:pt x="6460" y="4634"/>
                        <a:pt x="8172" y="4954"/>
                      </a:cubicBezTo>
                      <a:cubicBezTo>
                        <a:pt x="8240" y="3288"/>
                        <a:pt x="8423" y="1644"/>
                        <a:pt x="8743" y="1"/>
                      </a:cubicBezTo>
                      <a:lnTo>
                        <a:pt x="8743" y="1"/>
                      </a:lnTo>
                      <a:cubicBezTo>
                        <a:pt x="7852" y="206"/>
                        <a:pt x="6917" y="297"/>
                        <a:pt x="5981" y="297"/>
                      </a:cubicBezTo>
                      <a:cubicBezTo>
                        <a:pt x="5400" y="345"/>
                        <a:pt x="4814" y="369"/>
                        <a:pt x="4226" y="369"/>
                      </a:cubicBezTo>
                      <a:cubicBezTo>
                        <a:pt x="2849" y="369"/>
                        <a:pt x="1465" y="241"/>
                        <a:pt x="137" y="1"/>
                      </a:cubicBezTo>
                      <a:close/>
                    </a:path>
                  </a:pathLst>
                </a:custGeom>
                <a:solidFill>
                  <a:srgbClr val="191919">
                    <a:alpha val="8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27;p53">
                  <a:extLst>
                    <a:ext uri="{FF2B5EF4-FFF2-40B4-BE49-F238E27FC236}">
                      <a16:creationId xmlns:a16="http://schemas.microsoft.com/office/drawing/2014/main" xmlns="" id="{E73F09BE-3E31-403E-C1F8-CDFE0C31F9B5}"/>
                    </a:ext>
                  </a:extLst>
                </p:cNvPr>
                <p:cNvSpPr/>
                <p:nvPr/>
              </p:nvSpPr>
              <p:spPr>
                <a:xfrm>
                  <a:off x="273050" y="3667550"/>
                  <a:ext cx="236275" cy="228800"/>
                </a:xfrm>
                <a:custGeom>
                  <a:avLst/>
                  <a:gdLst/>
                  <a:ahLst/>
                  <a:cxnLst/>
                  <a:rect l="l" t="t" r="r" b="b"/>
                  <a:pathLst>
                    <a:path w="9451" h="9152" extrusionOk="0">
                      <a:moveTo>
                        <a:pt x="4689" y="0"/>
                      </a:moveTo>
                      <a:cubicBezTo>
                        <a:pt x="2301" y="0"/>
                        <a:pt x="313" y="1859"/>
                        <a:pt x="160" y="4281"/>
                      </a:cubicBezTo>
                      <a:cubicBezTo>
                        <a:pt x="1" y="6791"/>
                        <a:pt x="1918" y="8983"/>
                        <a:pt x="4429" y="9142"/>
                      </a:cubicBezTo>
                      <a:cubicBezTo>
                        <a:pt x="4527" y="9149"/>
                        <a:pt x="4626" y="9152"/>
                        <a:pt x="4723" y="9152"/>
                      </a:cubicBezTo>
                      <a:cubicBezTo>
                        <a:pt x="7128" y="9152"/>
                        <a:pt x="9137" y="7287"/>
                        <a:pt x="9290" y="4874"/>
                      </a:cubicBezTo>
                      <a:cubicBezTo>
                        <a:pt x="9450" y="2340"/>
                        <a:pt x="7533" y="172"/>
                        <a:pt x="5022" y="12"/>
                      </a:cubicBezTo>
                      <a:cubicBezTo>
                        <a:pt x="4910" y="4"/>
                        <a:pt x="4799" y="0"/>
                        <a:pt x="4689" y="0"/>
                      </a:cubicBezTo>
                      <a:close/>
                    </a:path>
                  </a:pathLst>
                </a:custGeom>
                <a:solidFill>
                  <a:srgbClr val="C9A1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828;p53">
                  <a:extLst>
                    <a:ext uri="{FF2B5EF4-FFF2-40B4-BE49-F238E27FC236}">
                      <a16:creationId xmlns:a16="http://schemas.microsoft.com/office/drawing/2014/main" xmlns="" id="{2B98DF43-7BAA-0C02-B1A7-DF07595BA86E}"/>
                    </a:ext>
                  </a:extLst>
                </p:cNvPr>
                <p:cNvSpPr/>
                <p:nvPr/>
              </p:nvSpPr>
              <p:spPr>
                <a:xfrm>
                  <a:off x="386600" y="3129850"/>
                  <a:ext cx="911900" cy="1100250"/>
                </a:xfrm>
                <a:custGeom>
                  <a:avLst/>
                  <a:gdLst/>
                  <a:ahLst/>
                  <a:cxnLst/>
                  <a:rect l="l" t="t" r="r" b="b"/>
                  <a:pathLst>
                    <a:path w="36476" h="44010" extrusionOk="0">
                      <a:moveTo>
                        <a:pt x="19312" y="1"/>
                      </a:moveTo>
                      <a:cubicBezTo>
                        <a:pt x="15354" y="1"/>
                        <a:pt x="11473" y="1114"/>
                        <a:pt x="8286" y="3374"/>
                      </a:cubicBezTo>
                      <a:cubicBezTo>
                        <a:pt x="4086" y="6341"/>
                        <a:pt x="1" y="11934"/>
                        <a:pt x="457" y="22319"/>
                      </a:cubicBezTo>
                      <a:cubicBezTo>
                        <a:pt x="1393" y="43113"/>
                        <a:pt x="9131" y="42200"/>
                        <a:pt x="15522" y="43592"/>
                      </a:cubicBezTo>
                      <a:cubicBezTo>
                        <a:pt x="16815" y="43874"/>
                        <a:pt x="18166" y="44010"/>
                        <a:pt x="19525" y="44010"/>
                      </a:cubicBezTo>
                      <a:cubicBezTo>
                        <a:pt x="24881" y="44010"/>
                        <a:pt x="30357" y="41897"/>
                        <a:pt x="32869" y="38274"/>
                      </a:cubicBezTo>
                      <a:cubicBezTo>
                        <a:pt x="36042" y="33709"/>
                        <a:pt x="36476" y="15243"/>
                        <a:pt x="36476" y="15243"/>
                      </a:cubicBezTo>
                      <a:cubicBezTo>
                        <a:pt x="36476" y="15243"/>
                        <a:pt x="36339" y="3351"/>
                        <a:pt x="24104" y="544"/>
                      </a:cubicBezTo>
                      <a:cubicBezTo>
                        <a:pt x="22522" y="183"/>
                        <a:pt x="20910" y="1"/>
                        <a:pt x="19312" y="1"/>
                      </a:cubicBezTo>
                      <a:close/>
                    </a:path>
                  </a:pathLst>
                </a:custGeom>
                <a:solidFill>
                  <a:srgbClr val="C9A1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29;p53">
                  <a:extLst>
                    <a:ext uri="{FF2B5EF4-FFF2-40B4-BE49-F238E27FC236}">
                      <a16:creationId xmlns:a16="http://schemas.microsoft.com/office/drawing/2014/main" xmlns="" id="{28EF1EAF-8F52-666C-4F62-5509961372BA}"/>
                    </a:ext>
                  </a:extLst>
                </p:cNvPr>
                <p:cNvSpPr/>
                <p:nvPr/>
              </p:nvSpPr>
              <p:spPr>
                <a:xfrm>
                  <a:off x="651950" y="3548975"/>
                  <a:ext cx="150100" cy="63550"/>
                </a:xfrm>
                <a:custGeom>
                  <a:avLst/>
                  <a:gdLst/>
                  <a:ahLst/>
                  <a:cxnLst/>
                  <a:rect l="l" t="t" r="r" b="b"/>
                  <a:pathLst>
                    <a:path w="6004" h="2542" extrusionOk="0">
                      <a:moveTo>
                        <a:pt x="4182" y="1"/>
                      </a:moveTo>
                      <a:cubicBezTo>
                        <a:pt x="3540" y="1"/>
                        <a:pt x="2900" y="122"/>
                        <a:pt x="2306" y="373"/>
                      </a:cubicBezTo>
                      <a:cubicBezTo>
                        <a:pt x="1507" y="692"/>
                        <a:pt x="23" y="1605"/>
                        <a:pt x="1" y="2541"/>
                      </a:cubicBezTo>
                      <a:cubicBezTo>
                        <a:pt x="571" y="2381"/>
                        <a:pt x="1119" y="1902"/>
                        <a:pt x="1667" y="1628"/>
                      </a:cubicBezTo>
                      <a:cubicBezTo>
                        <a:pt x="2567" y="1159"/>
                        <a:pt x="3567" y="924"/>
                        <a:pt x="4582" y="924"/>
                      </a:cubicBezTo>
                      <a:cubicBezTo>
                        <a:pt x="4751" y="924"/>
                        <a:pt x="4921" y="930"/>
                        <a:pt x="5091" y="943"/>
                      </a:cubicBezTo>
                      <a:cubicBezTo>
                        <a:pt x="5172" y="954"/>
                        <a:pt x="5263" y="964"/>
                        <a:pt x="5355" y="964"/>
                      </a:cubicBezTo>
                      <a:cubicBezTo>
                        <a:pt x="5468" y="964"/>
                        <a:pt x="5583" y="948"/>
                        <a:pt x="5684" y="898"/>
                      </a:cubicBezTo>
                      <a:cubicBezTo>
                        <a:pt x="5867" y="829"/>
                        <a:pt x="6004" y="601"/>
                        <a:pt x="5912" y="418"/>
                      </a:cubicBezTo>
                      <a:cubicBezTo>
                        <a:pt x="5844" y="304"/>
                        <a:pt x="5707" y="236"/>
                        <a:pt x="5570" y="190"/>
                      </a:cubicBezTo>
                      <a:cubicBezTo>
                        <a:pt x="5118" y="65"/>
                        <a:pt x="4649" y="1"/>
                        <a:pt x="41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30;p53">
                  <a:extLst>
                    <a:ext uri="{FF2B5EF4-FFF2-40B4-BE49-F238E27FC236}">
                      <a16:creationId xmlns:a16="http://schemas.microsoft.com/office/drawing/2014/main" xmlns="" id="{8826781A-1888-4F2C-6737-5334C6100AC3}"/>
                    </a:ext>
                  </a:extLst>
                </p:cNvPr>
                <p:cNvSpPr/>
                <p:nvPr/>
              </p:nvSpPr>
              <p:spPr>
                <a:xfrm>
                  <a:off x="613725" y="3738850"/>
                  <a:ext cx="218000" cy="158750"/>
                </a:xfrm>
                <a:custGeom>
                  <a:avLst/>
                  <a:gdLst/>
                  <a:ahLst/>
                  <a:cxnLst/>
                  <a:rect l="l" t="t" r="r" b="b"/>
                  <a:pathLst>
                    <a:path w="8720" h="6350" extrusionOk="0">
                      <a:moveTo>
                        <a:pt x="4176" y="0"/>
                      </a:moveTo>
                      <a:cubicBezTo>
                        <a:pt x="1999" y="0"/>
                        <a:pt x="222" y="1253"/>
                        <a:pt x="114" y="2912"/>
                      </a:cubicBezTo>
                      <a:cubicBezTo>
                        <a:pt x="0" y="4647"/>
                        <a:pt x="1803" y="6199"/>
                        <a:pt x="4154" y="6336"/>
                      </a:cubicBezTo>
                      <a:cubicBezTo>
                        <a:pt x="4286" y="6345"/>
                        <a:pt x="4416" y="6349"/>
                        <a:pt x="4544" y="6349"/>
                      </a:cubicBezTo>
                      <a:cubicBezTo>
                        <a:pt x="6721" y="6349"/>
                        <a:pt x="8498" y="5098"/>
                        <a:pt x="8605" y="3460"/>
                      </a:cubicBezTo>
                      <a:cubicBezTo>
                        <a:pt x="8719" y="1703"/>
                        <a:pt x="6916" y="150"/>
                        <a:pt x="4565" y="13"/>
                      </a:cubicBezTo>
                      <a:cubicBezTo>
                        <a:pt x="4434" y="5"/>
                        <a:pt x="4304" y="0"/>
                        <a:pt x="4176" y="0"/>
                      </a:cubicBezTo>
                      <a:close/>
                    </a:path>
                  </a:pathLst>
                </a:custGeom>
                <a:solidFill>
                  <a:srgbClr val="CFA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831;p53">
                  <a:extLst>
                    <a:ext uri="{FF2B5EF4-FFF2-40B4-BE49-F238E27FC236}">
                      <a16:creationId xmlns:a16="http://schemas.microsoft.com/office/drawing/2014/main" xmlns="" id="{C45C7188-0AE9-9C56-8180-40EA8D52B005}"/>
                    </a:ext>
                  </a:extLst>
                </p:cNvPr>
                <p:cNvSpPr/>
                <p:nvPr/>
              </p:nvSpPr>
              <p:spPr>
                <a:xfrm>
                  <a:off x="1033700" y="3765650"/>
                  <a:ext cx="218000" cy="159250"/>
                </a:xfrm>
                <a:custGeom>
                  <a:avLst/>
                  <a:gdLst/>
                  <a:ahLst/>
                  <a:cxnLst/>
                  <a:rect l="l" t="t" r="r" b="b"/>
                  <a:pathLst>
                    <a:path w="8720" h="6370" extrusionOk="0">
                      <a:moveTo>
                        <a:pt x="4176" y="1"/>
                      </a:moveTo>
                      <a:cubicBezTo>
                        <a:pt x="1999" y="1"/>
                        <a:pt x="223" y="1253"/>
                        <a:pt x="115" y="2913"/>
                      </a:cubicBezTo>
                      <a:cubicBezTo>
                        <a:pt x="1" y="4671"/>
                        <a:pt x="1827" y="6200"/>
                        <a:pt x="4155" y="6360"/>
                      </a:cubicBezTo>
                      <a:cubicBezTo>
                        <a:pt x="4271" y="6366"/>
                        <a:pt x="4385" y="6370"/>
                        <a:pt x="4499" y="6370"/>
                      </a:cubicBezTo>
                      <a:cubicBezTo>
                        <a:pt x="6699" y="6370"/>
                        <a:pt x="8520" y="5132"/>
                        <a:pt x="8629" y="3461"/>
                      </a:cubicBezTo>
                      <a:cubicBezTo>
                        <a:pt x="8720" y="1703"/>
                        <a:pt x="6917" y="174"/>
                        <a:pt x="4566" y="14"/>
                      </a:cubicBezTo>
                      <a:cubicBezTo>
                        <a:pt x="4435" y="5"/>
                        <a:pt x="4305" y="1"/>
                        <a:pt x="4176" y="1"/>
                      </a:cubicBezTo>
                      <a:close/>
                    </a:path>
                  </a:pathLst>
                </a:custGeom>
                <a:solidFill>
                  <a:srgbClr val="CFA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32;p53">
                  <a:extLst>
                    <a:ext uri="{FF2B5EF4-FFF2-40B4-BE49-F238E27FC236}">
                      <a16:creationId xmlns:a16="http://schemas.microsoft.com/office/drawing/2014/main" xmlns="" id="{80D53368-516D-44C5-1DC9-F97C8CB7B414}"/>
                    </a:ext>
                  </a:extLst>
                </p:cNvPr>
                <p:cNvSpPr/>
                <p:nvPr/>
              </p:nvSpPr>
              <p:spPr>
                <a:xfrm>
                  <a:off x="685050" y="3632175"/>
                  <a:ext cx="156375" cy="98650"/>
                </a:xfrm>
                <a:custGeom>
                  <a:avLst/>
                  <a:gdLst/>
                  <a:ahLst/>
                  <a:cxnLst/>
                  <a:rect l="l" t="t" r="r" b="b"/>
                  <a:pathLst>
                    <a:path w="6255" h="3946" extrusionOk="0">
                      <a:moveTo>
                        <a:pt x="2936" y="1"/>
                      </a:moveTo>
                      <a:cubicBezTo>
                        <a:pt x="1393" y="1"/>
                        <a:pt x="133" y="746"/>
                        <a:pt x="69" y="1770"/>
                      </a:cubicBezTo>
                      <a:cubicBezTo>
                        <a:pt x="0" y="2865"/>
                        <a:pt x="1324" y="3824"/>
                        <a:pt x="3013" y="3938"/>
                      </a:cubicBezTo>
                      <a:cubicBezTo>
                        <a:pt x="3104" y="3943"/>
                        <a:pt x="3193" y="3945"/>
                        <a:pt x="3282" y="3945"/>
                      </a:cubicBezTo>
                      <a:cubicBezTo>
                        <a:pt x="4850" y="3945"/>
                        <a:pt x="6121" y="3195"/>
                        <a:pt x="6186" y="2158"/>
                      </a:cubicBezTo>
                      <a:cubicBezTo>
                        <a:pt x="6255" y="1085"/>
                        <a:pt x="4953" y="103"/>
                        <a:pt x="3264" y="12"/>
                      </a:cubicBezTo>
                      <a:cubicBezTo>
                        <a:pt x="3154" y="5"/>
                        <a:pt x="3044" y="1"/>
                        <a:pt x="29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33;p53">
                  <a:extLst>
                    <a:ext uri="{FF2B5EF4-FFF2-40B4-BE49-F238E27FC236}">
                      <a16:creationId xmlns:a16="http://schemas.microsoft.com/office/drawing/2014/main" xmlns="" id="{B14BB6C2-2C43-9785-7E6C-88911567C831}"/>
                    </a:ext>
                  </a:extLst>
                </p:cNvPr>
                <p:cNvSpPr/>
                <p:nvPr/>
              </p:nvSpPr>
              <p:spPr>
                <a:xfrm>
                  <a:off x="685050" y="3629600"/>
                  <a:ext cx="156375" cy="103325"/>
                </a:xfrm>
                <a:custGeom>
                  <a:avLst/>
                  <a:gdLst/>
                  <a:ahLst/>
                  <a:cxnLst/>
                  <a:rect l="l" t="t" r="r" b="b"/>
                  <a:pathLst>
                    <a:path w="6255" h="4133" fill="none" extrusionOk="0">
                      <a:moveTo>
                        <a:pt x="6186" y="2261"/>
                      </a:moveTo>
                      <a:cubicBezTo>
                        <a:pt x="6118" y="3356"/>
                        <a:pt x="4702" y="4132"/>
                        <a:pt x="3013" y="4041"/>
                      </a:cubicBezTo>
                      <a:cubicBezTo>
                        <a:pt x="1324" y="3927"/>
                        <a:pt x="0" y="2968"/>
                        <a:pt x="69" y="1873"/>
                      </a:cubicBezTo>
                      <a:cubicBezTo>
                        <a:pt x="137" y="777"/>
                        <a:pt x="1575" y="1"/>
                        <a:pt x="3264" y="115"/>
                      </a:cubicBezTo>
                      <a:cubicBezTo>
                        <a:pt x="4953" y="206"/>
                        <a:pt x="6255" y="1188"/>
                        <a:pt x="6186" y="2261"/>
                      </a:cubicBezTo>
                      <a:close/>
                    </a:path>
                  </a:pathLst>
                </a:custGeom>
                <a:noFill/>
                <a:ln w="6850" cap="flat" cmpd="sng">
                  <a:solidFill>
                    <a:srgbClr val="FFFFFF"/>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34;p53">
                  <a:extLst>
                    <a:ext uri="{FF2B5EF4-FFF2-40B4-BE49-F238E27FC236}">
                      <a16:creationId xmlns:a16="http://schemas.microsoft.com/office/drawing/2014/main" xmlns="" id="{84EF1029-2240-20A5-AA6A-CEFB15943C45}"/>
                    </a:ext>
                  </a:extLst>
                </p:cNvPr>
                <p:cNvSpPr/>
                <p:nvPr/>
              </p:nvSpPr>
              <p:spPr>
                <a:xfrm>
                  <a:off x="682775" y="3627700"/>
                  <a:ext cx="158075" cy="59000"/>
                </a:xfrm>
                <a:custGeom>
                  <a:avLst/>
                  <a:gdLst/>
                  <a:ahLst/>
                  <a:cxnLst/>
                  <a:rect l="l" t="t" r="r" b="b"/>
                  <a:pathLst>
                    <a:path w="6323" h="2360" extrusionOk="0">
                      <a:moveTo>
                        <a:pt x="3073" y="1"/>
                      </a:moveTo>
                      <a:cubicBezTo>
                        <a:pt x="2330" y="1"/>
                        <a:pt x="1620" y="161"/>
                        <a:pt x="1073" y="465"/>
                      </a:cubicBezTo>
                      <a:cubicBezTo>
                        <a:pt x="411" y="830"/>
                        <a:pt x="46" y="1355"/>
                        <a:pt x="0" y="1949"/>
                      </a:cubicBezTo>
                      <a:cubicBezTo>
                        <a:pt x="0" y="2040"/>
                        <a:pt x="69" y="2108"/>
                        <a:pt x="160" y="2108"/>
                      </a:cubicBezTo>
                      <a:cubicBezTo>
                        <a:pt x="172" y="2111"/>
                        <a:pt x="183" y="2113"/>
                        <a:pt x="195" y="2113"/>
                      </a:cubicBezTo>
                      <a:cubicBezTo>
                        <a:pt x="273" y="2113"/>
                        <a:pt x="342" y="2048"/>
                        <a:pt x="342" y="1949"/>
                      </a:cubicBezTo>
                      <a:cubicBezTo>
                        <a:pt x="365" y="1492"/>
                        <a:pt x="685" y="1081"/>
                        <a:pt x="1233" y="762"/>
                      </a:cubicBezTo>
                      <a:cubicBezTo>
                        <a:pt x="1732" y="482"/>
                        <a:pt x="2371" y="342"/>
                        <a:pt x="3043" y="342"/>
                      </a:cubicBezTo>
                      <a:cubicBezTo>
                        <a:pt x="3139" y="342"/>
                        <a:pt x="3236" y="345"/>
                        <a:pt x="3333" y="351"/>
                      </a:cubicBezTo>
                      <a:cubicBezTo>
                        <a:pt x="4908" y="442"/>
                        <a:pt x="5980" y="1195"/>
                        <a:pt x="5912" y="2177"/>
                      </a:cubicBezTo>
                      <a:cubicBezTo>
                        <a:pt x="5912" y="2268"/>
                        <a:pt x="5980" y="2360"/>
                        <a:pt x="6072" y="2360"/>
                      </a:cubicBezTo>
                      <a:cubicBezTo>
                        <a:pt x="6163" y="2360"/>
                        <a:pt x="6231" y="2291"/>
                        <a:pt x="6254" y="2200"/>
                      </a:cubicBezTo>
                      <a:cubicBezTo>
                        <a:pt x="6323" y="1013"/>
                        <a:pt x="5159" y="123"/>
                        <a:pt x="3355" y="9"/>
                      </a:cubicBezTo>
                      <a:cubicBezTo>
                        <a:pt x="3261" y="3"/>
                        <a:pt x="3167" y="1"/>
                        <a:pt x="30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35;p53">
                  <a:extLst>
                    <a:ext uri="{FF2B5EF4-FFF2-40B4-BE49-F238E27FC236}">
                      <a16:creationId xmlns:a16="http://schemas.microsoft.com/office/drawing/2014/main" xmlns="" id="{4C8BA64F-B179-83AA-48EA-4CC52512FCD5}"/>
                    </a:ext>
                  </a:extLst>
                </p:cNvPr>
                <p:cNvSpPr/>
                <p:nvPr/>
              </p:nvSpPr>
              <p:spPr>
                <a:xfrm>
                  <a:off x="738675" y="3632475"/>
                  <a:ext cx="102750" cy="98175"/>
                </a:xfrm>
                <a:custGeom>
                  <a:avLst/>
                  <a:gdLst/>
                  <a:ahLst/>
                  <a:cxnLst/>
                  <a:rect l="l" t="t" r="r" b="b"/>
                  <a:pathLst>
                    <a:path w="4110" h="3927" extrusionOk="0">
                      <a:moveTo>
                        <a:pt x="1165" y="0"/>
                      </a:moveTo>
                      <a:cubicBezTo>
                        <a:pt x="480" y="342"/>
                        <a:pt x="1" y="1073"/>
                        <a:pt x="1" y="1895"/>
                      </a:cubicBezTo>
                      <a:cubicBezTo>
                        <a:pt x="1" y="2830"/>
                        <a:pt x="617" y="3629"/>
                        <a:pt x="1462" y="3926"/>
                      </a:cubicBezTo>
                      <a:cubicBezTo>
                        <a:pt x="2877" y="3835"/>
                        <a:pt x="3973" y="3104"/>
                        <a:pt x="4041" y="2146"/>
                      </a:cubicBezTo>
                      <a:cubicBezTo>
                        <a:pt x="4110" y="1073"/>
                        <a:pt x="2831" y="114"/>
                        <a:pt x="1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36;p53">
                  <a:extLst>
                    <a:ext uri="{FF2B5EF4-FFF2-40B4-BE49-F238E27FC236}">
                      <a16:creationId xmlns:a16="http://schemas.microsoft.com/office/drawing/2014/main" xmlns="" id="{A93188E0-6018-B193-2758-66A30ABE441E}"/>
                    </a:ext>
                  </a:extLst>
                </p:cNvPr>
                <p:cNvSpPr/>
                <p:nvPr/>
              </p:nvSpPr>
              <p:spPr>
                <a:xfrm>
                  <a:off x="1009175" y="3649400"/>
                  <a:ext cx="155800" cy="99100"/>
                </a:xfrm>
                <a:custGeom>
                  <a:avLst/>
                  <a:gdLst/>
                  <a:ahLst/>
                  <a:cxnLst/>
                  <a:rect l="l" t="t" r="r" b="b"/>
                  <a:pathLst>
                    <a:path w="6232" h="3964" extrusionOk="0">
                      <a:moveTo>
                        <a:pt x="2973" y="1"/>
                      </a:moveTo>
                      <a:cubicBezTo>
                        <a:pt x="1405" y="1"/>
                        <a:pt x="133" y="751"/>
                        <a:pt x="69" y="1788"/>
                      </a:cubicBezTo>
                      <a:cubicBezTo>
                        <a:pt x="0" y="2861"/>
                        <a:pt x="1301" y="3843"/>
                        <a:pt x="2990" y="3957"/>
                      </a:cubicBezTo>
                      <a:cubicBezTo>
                        <a:pt x="3081" y="3962"/>
                        <a:pt x="3170" y="3964"/>
                        <a:pt x="3259" y="3964"/>
                      </a:cubicBezTo>
                      <a:cubicBezTo>
                        <a:pt x="4827" y="3964"/>
                        <a:pt x="6098" y="3213"/>
                        <a:pt x="6163" y="2176"/>
                      </a:cubicBezTo>
                      <a:cubicBezTo>
                        <a:pt x="6231" y="1103"/>
                        <a:pt x="4930" y="122"/>
                        <a:pt x="3241" y="8"/>
                      </a:cubicBezTo>
                      <a:cubicBezTo>
                        <a:pt x="3151" y="3"/>
                        <a:pt x="3061" y="1"/>
                        <a:pt x="29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37;p53">
                  <a:extLst>
                    <a:ext uri="{FF2B5EF4-FFF2-40B4-BE49-F238E27FC236}">
                      <a16:creationId xmlns:a16="http://schemas.microsoft.com/office/drawing/2014/main" xmlns="" id="{32219F76-B21F-B2B2-ADB9-74FB89CADD59}"/>
                    </a:ext>
                  </a:extLst>
                </p:cNvPr>
                <p:cNvSpPr/>
                <p:nvPr/>
              </p:nvSpPr>
              <p:spPr>
                <a:xfrm>
                  <a:off x="1009175" y="3647300"/>
                  <a:ext cx="155800" cy="103300"/>
                </a:xfrm>
                <a:custGeom>
                  <a:avLst/>
                  <a:gdLst/>
                  <a:ahLst/>
                  <a:cxnLst/>
                  <a:rect l="l" t="t" r="r" b="b"/>
                  <a:pathLst>
                    <a:path w="6232" h="4132" fill="none" extrusionOk="0">
                      <a:moveTo>
                        <a:pt x="6163" y="2260"/>
                      </a:moveTo>
                      <a:cubicBezTo>
                        <a:pt x="6095" y="3356"/>
                        <a:pt x="4679" y="4132"/>
                        <a:pt x="2990" y="4041"/>
                      </a:cubicBezTo>
                      <a:cubicBezTo>
                        <a:pt x="1301" y="3927"/>
                        <a:pt x="0" y="2945"/>
                        <a:pt x="69" y="1872"/>
                      </a:cubicBezTo>
                      <a:cubicBezTo>
                        <a:pt x="137" y="777"/>
                        <a:pt x="1552" y="1"/>
                        <a:pt x="3241" y="92"/>
                      </a:cubicBezTo>
                      <a:cubicBezTo>
                        <a:pt x="4930" y="206"/>
                        <a:pt x="6231" y="1187"/>
                        <a:pt x="6163" y="2260"/>
                      </a:cubicBezTo>
                      <a:close/>
                    </a:path>
                  </a:pathLst>
                </a:custGeom>
                <a:noFill/>
                <a:ln w="6850" cap="flat" cmpd="sng">
                  <a:solidFill>
                    <a:srgbClr val="FFFFFF"/>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838;p53">
                  <a:extLst>
                    <a:ext uri="{FF2B5EF4-FFF2-40B4-BE49-F238E27FC236}">
                      <a16:creationId xmlns:a16="http://schemas.microsoft.com/office/drawing/2014/main" xmlns="" id="{18E2230D-11B0-84A3-5FE5-6687CCAD8370}"/>
                    </a:ext>
                  </a:extLst>
                </p:cNvPr>
                <p:cNvSpPr/>
                <p:nvPr/>
              </p:nvSpPr>
              <p:spPr>
                <a:xfrm>
                  <a:off x="1006325" y="3645325"/>
                  <a:ext cx="158075" cy="59075"/>
                </a:xfrm>
                <a:custGeom>
                  <a:avLst/>
                  <a:gdLst/>
                  <a:ahLst/>
                  <a:cxnLst/>
                  <a:rect l="l" t="t" r="r" b="b"/>
                  <a:pathLst>
                    <a:path w="6323" h="2363" extrusionOk="0">
                      <a:moveTo>
                        <a:pt x="3064" y="1"/>
                      </a:moveTo>
                      <a:cubicBezTo>
                        <a:pt x="1424" y="1"/>
                        <a:pt x="86" y="833"/>
                        <a:pt x="0" y="1928"/>
                      </a:cubicBezTo>
                      <a:cubicBezTo>
                        <a:pt x="0" y="2020"/>
                        <a:pt x="69" y="2111"/>
                        <a:pt x="160" y="2111"/>
                      </a:cubicBezTo>
                      <a:cubicBezTo>
                        <a:pt x="169" y="2113"/>
                        <a:pt x="179" y="2115"/>
                        <a:pt x="189" y="2115"/>
                      </a:cubicBezTo>
                      <a:cubicBezTo>
                        <a:pt x="269" y="2115"/>
                        <a:pt x="342" y="2033"/>
                        <a:pt x="342" y="1951"/>
                      </a:cubicBezTo>
                      <a:cubicBezTo>
                        <a:pt x="406" y="1038"/>
                        <a:pt x="1577" y="342"/>
                        <a:pt x="3027" y="342"/>
                      </a:cubicBezTo>
                      <a:cubicBezTo>
                        <a:pt x="3135" y="342"/>
                        <a:pt x="3245" y="346"/>
                        <a:pt x="3355" y="353"/>
                      </a:cubicBezTo>
                      <a:cubicBezTo>
                        <a:pt x="4930" y="445"/>
                        <a:pt x="5980" y="1198"/>
                        <a:pt x="5912" y="2179"/>
                      </a:cubicBezTo>
                      <a:cubicBezTo>
                        <a:pt x="5912" y="2271"/>
                        <a:pt x="5980" y="2362"/>
                        <a:pt x="6072" y="2362"/>
                      </a:cubicBezTo>
                      <a:lnTo>
                        <a:pt x="6094" y="2362"/>
                      </a:lnTo>
                      <a:cubicBezTo>
                        <a:pt x="6163" y="2362"/>
                        <a:pt x="6254" y="2294"/>
                        <a:pt x="6254" y="2202"/>
                      </a:cubicBezTo>
                      <a:cubicBezTo>
                        <a:pt x="6323" y="1015"/>
                        <a:pt x="5181" y="125"/>
                        <a:pt x="3378" y="11"/>
                      </a:cubicBezTo>
                      <a:cubicBezTo>
                        <a:pt x="3272" y="4"/>
                        <a:pt x="3168" y="1"/>
                        <a:pt x="30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839;p53">
                  <a:extLst>
                    <a:ext uri="{FF2B5EF4-FFF2-40B4-BE49-F238E27FC236}">
                      <a16:creationId xmlns:a16="http://schemas.microsoft.com/office/drawing/2014/main" xmlns="" id="{880D52E5-268B-9D13-E14B-D38DE77975B8}"/>
                    </a:ext>
                  </a:extLst>
                </p:cNvPr>
                <p:cNvSpPr/>
                <p:nvPr/>
              </p:nvSpPr>
              <p:spPr>
                <a:xfrm>
                  <a:off x="1062225" y="3650150"/>
                  <a:ext cx="102750" cy="98175"/>
                </a:xfrm>
                <a:custGeom>
                  <a:avLst/>
                  <a:gdLst/>
                  <a:ahLst/>
                  <a:cxnLst/>
                  <a:rect l="l" t="t" r="r" b="b"/>
                  <a:pathLst>
                    <a:path w="4110" h="3927" extrusionOk="0">
                      <a:moveTo>
                        <a:pt x="1188" y="1"/>
                      </a:moveTo>
                      <a:cubicBezTo>
                        <a:pt x="480" y="343"/>
                        <a:pt x="1" y="1051"/>
                        <a:pt x="1" y="1895"/>
                      </a:cubicBezTo>
                      <a:cubicBezTo>
                        <a:pt x="1" y="2831"/>
                        <a:pt x="617" y="3630"/>
                        <a:pt x="1462" y="3927"/>
                      </a:cubicBezTo>
                      <a:cubicBezTo>
                        <a:pt x="2877" y="3835"/>
                        <a:pt x="3995" y="3105"/>
                        <a:pt x="4041" y="2146"/>
                      </a:cubicBezTo>
                      <a:cubicBezTo>
                        <a:pt x="4109" y="1073"/>
                        <a:pt x="2831" y="115"/>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840;p53">
                  <a:extLst>
                    <a:ext uri="{FF2B5EF4-FFF2-40B4-BE49-F238E27FC236}">
                      <a16:creationId xmlns:a16="http://schemas.microsoft.com/office/drawing/2014/main" xmlns="" id="{5835C024-13CB-C5EE-5C41-B52A2B60116D}"/>
                    </a:ext>
                  </a:extLst>
                </p:cNvPr>
                <p:cNvSpPr/>
                <p:nvPr/>
              </p:nvSpPr>
              <p:spPr>
                <a:xfrm>
                  <a:off x="1085625" y="3572075"/>
                  <a:ext cx="144975" cy="77525"/>
                </a:xfrm>
                <a:custGeom>
                  <a:avLst/>
                  <a:gdLst/>
                  <a:ahLst/>
                  <a:cxnLst/>
                  <a:rect l="l" t="t" r="r" b="b"/>
                  <a:pathLst>
                    <a:path w="5799" h="3101" extrusionOk="0">
                      <a:moveTo>
                        <a:pt x="1269" y="0"/>
                      </a:moveTo>
                      <a:cubicBezTo>
                        <a:pt x="1006" y="0"/>
                        <a:pt x="742" y="22"/>
                        <a:pt x="480" y="65"/>
                      </a:cubicBezTo>
                      <a:cubicBezTo>
                        <a:pt x="343" y="88"/>
                        <a:pt x="183" y="134"/>
                        <a:pt x="115" y="248"/>
                      </a:cubicBezTo>
                      <a:cubicBezTo>
                        <a:pt x="1" y="407"/>
                        <a:pt x="92" y="659"/>
                        <a:pt x="275" y="750"/>
                      </a:cubicBezTo>
                      <a:cubicBezTo>
                        <a:pt x="457" y="841"/>
                        <a:pt x="663" y="864"/>
                        <a:pt x="868" y="864"/>
                      </a:cubicBezTo>
                      <a:cubicBezTo>
                        <a:pt x="2032" y="932"/>
                        <a:pt x="3173" y="1298"/>
                        <a:pt x="4155" y="1960"/>
                      </a:cubicBezTo>
                      <a:cubicBezTo>
                        <a:pt x="4680" y="2325"/>
                        <a:pt x="5136" y="2873"/>
                        <a:pt x="5707" y="3101"/>
                      </a:cubicBezTo>
                      <a:cubicBezTo>
                        <a:pt x="5798" y="2165"/>
                        <a:pt x="4429" y="1069"/>
                        <a:pt x="3698" y="636"/>
                      </a:cubicBezTo>
                      <a:cubicBezTo>
                        <a:pt x="2951" y="219"/>
                        <a:pt x="2111" y="0"/>
                        <a:pt x="1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841;p53">
                  <a:extLst>
                    <a:ext uri="{FF2B5EF4-FFF2-40B4-BE49-F238E27FC236}">
                      <a16:creationId xmlns:a16="http://schemas.microsoft.com/office/drawing/2014/main" xmlns="" id="{A3EE0E6D-9C6E-E99C-1539-4FFF87355A1A}"/>
                    </a:ext>
                  </a:extLst>
                </p:cNvPr>
                <p:cNvSpPr/>
                <p:nvPr/>
              </p:nvSpPr>
              <p:spPr>
                <a:xfrm rot="9900040">
                  <a:off x="804305" y="3911325"/>
                  <a:ext cx="152395" cy="62398"/>
                </a:xfrm>
                <a:custGeom>
                  <a:avLst/>
                  <a:gdLst/>
                  <a:ahLst/>
                  <a:cxnLst/>
                  <a:rect l="l" t="t" r="r" b="b"/>
                  <a:pathLst>
                    <a:path w="6096" h="2496" extrusionOk="0">
                      <a:moveTo>
                        <a:pt x="193" y="1"/>
                      </a:moveTo>
                      <a:cubicBezTo>
                        <a:pt x="157" y="1"/>
                        <a:pt x="121" y="12"/>
                        <a:pt x="92" y="30"/>
                      </a:cubicBezTo>
                      <a:cubicBezTo>
                        <a:pt x="24" y="76"/>
                        <a:pt x="1" y="190"/>
                        <a:pt x="69" y="259"/>
                      </a:cubicBezTo>
                      <a:cubicBezTo>
                        <a:pt x="1074" y="1674"/>
                        <a:pt x="2831" y="2496"/>
                        <a:pt x="4566" y="2496"/>
                      </a:cubicBezTo>
                      <a:cubicBezTo>
                        <a:pt x="5045" y="2496"/>
                        <a:pt x="5502" y="2427"/>
                        <a:pt x="5958" y="2290"/>
                      </a:cubicBezTo>
                      <a:cubicBezTo>
                        <a:pt x="6050" y="2267"/>
                        <a:pt x="6095" y="2176"/>
                        <a:pt x="6072" y="2085"/>
                      </a:cubicBezTo>
                      <a:cubicBezTo>
                        <a:pt x="6054" y="2009"/>
                        <a:pt x="5988" y="1965"/>
                        <a:pt x="5914" y="1965"/>
                      </a:cubicBezTo>
                      <a:cubicBezTo>
                        <a:pt x="5898" y="1965"/>
                        <a:pt x="5883" y="1967"/>
                        <a:pt x="5867" y="1971"/>
                      </a:cubicBezTo>
                      <a:cubicBezTo>
                        <a:pt x="5436" y="2094"/>
                        <a:pt x="4989" y="2154"/>
                        <a:pt x="4541" y="2154"/>
                      </a:cubicBezTo>
                      <a:cubicBezTo>
                        <a:pt x="2922" y="2154"/>
                        <a:pt x="1286" y="1381"/>
                        <a:pt x="320" y="76"/>
                      </a:cubicBezTo>
                      <a:cubicBezTo>
                        <a:pt x="294" y="23"/>
                        <a:pt x="243" y="1"/>
                        <a:pt x="1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842;p53">
                  <a:extLst>
                    <a:ext uri="{FF2B5EF4-FFF2-40B4-BE49-F238E27FC236}">
                      <a16:creationId xmlns:a16="http://schemas.microsoft.com/office/drawing/2014/main" xmlns="" id="{480957B6-16BE-D7C6-2BF2-17E79EFC35AB}"/>
                    </a:ext>
                  </a:extLst>
                </p:cNvPr>
                <p:cNvSpPr/>
                <p:nvPr/>
              </p:nvSpPr>
              <p:spPr>
                <a:xfrm>
                  <a:off x="334100" y="3718600"/>
                  <a:ext cx="105025" cy="127875"/>
                </a:xfrm>
                <a:custGeom>
                  <a:avLst/>
                  <a:gdLst/>
                  <a:ahLst/>
                  <a:cxnLst/>
                  <a:rect l="l" t="t" r="r" b="b"/>
                  <a:pathLst>
                    <a:path w="4201" h="5115" extrusionOk="0">
                      <a:moveTo>
                        <a:pt x="1034" y="0"/>
                      </a:moveTo>
                      <a:cubicBezTo>
                        <a:pt x="889" y="0"/>
                        <a:pt x="742" y="15"/>
                        <a:pt x="594" y="47"/>
                      </a:cubicBezTo>
                      <a:cubicBezTo>
                        <a:pt x="412" y="93"/>
                        <a:pt x="138" y="230"/>
                        <a:pt x="46" y="435"/>
                      </a:cubicBezTo>
                      <a:cubicBezTo>
                        <a:pt x="1" y="572"/>
                        <a:pt x="1" y="686"/>
                        <a:pt x="69" y="801"/>
                      </a:cubicBezTo>
                      <a:cubicBezTo>
                        <a:pt x="100" y="861"/>
                        <a:pt x="161" y="892"/>
                        <a:pt x="218" y="892"/>
                      </a:cubicBezTo>
                      <a:cubicBezTo>
                        <a:pt x="247" y="892"/>
                        <a:pt x="275" y="884"/>
                        <a:pt x="298" y="869"/>
                      </a:cubicBezTo>
                      <a:cubicBezTo>
                        <a:pt x="389" y="823"/>
                        <a:pt x="412" y="709"/>
                        <a:pt x="366" y="641"/>
                      </a:cubicBezTo>
                      <a:cubicBezTo>
                        <a:pt x="343" y="618"/>
                        <a:pt x="343" y="595"/>
                        <a:pt x="366" y="572"/>
                      </a:cubicBezTo>
                      <a:cubicBezTo>
                        <a:pt x="389" y="481"/>
                        <a:pt x="549" y="390"/>
                        <a:pt x="663" y="367"/>
                      </a:cubicBezTo>
                      <a:cubicBezTo>
                        <a:pt x="784" y="343"/>
                        <a:pt x="904" y="331"/>
                        <a:pt x="1023" y="331"/>
                      </a:cubicBezTo>
                      <a:cubicBezTo>
                        <a:pt x="1804" y="331"/>
                        <a:pt x="2529" y="820"/>
                        <a:pt x="2945" y="1394"/>
                      </a:cubicBezTo>
                      <a:cubicBezTo>
                        <a:pt x="3311" y="1873"/>
                        <a:pt x="3539" y="2444"/>
                        <a:pt x="3676" y="2992"/>
                      </a:cubicBezTo>
                      <a:cubicBezTo>
                        <a:pt x="3379" y="2741"/>
                        <a:pt x="2991" y="2558"/>
                        <a:pt x="2489" y="2421"/>
                      </a:cubicBezTo>
                      <a:cubicBezTo>
                        <a:pt x="2259" y="2362"/>
                        <a:pt x="2051" y="2331"/>
                        <a:pt x="1864" y="2331"/>
                      </a:cubicBezTo>
                      <a:cubicBezTo>
                        <a:pt x="1551" y="2331"/>
                        <a:pt x="1297" y="2418"/>
                        <a:pt x="1096" y="2604"/>
                      </a:cubicBezTo>
                      <a:cubicBezTo>
                        <a:pt x="914" y="2786"/>
                        <a:pt x="800" y="3060"/>
                        <a:pt x="777" y="3357"/>
                      </a:cubicBezTo>
                      <a:cubicBezTo>
                        <a:pt x="731" y="3836"/>
                        <a:pt x="937" y="4316"/>
                        <a:pt x="1302" y="4658"/>
                      </a:cubicBezTo>
                      <a:cubicBezTo>
                        <a:pt x="1621" y="4955"/>
                        <a:pt x="2032" y="5115"/>
                        <a:pt x="2420" y="5115"/>
                      </a:cubicBezTo>
                      <a:cubicBezTo>
                        <a:pt x="2489" y="5115"/>
                        <a:pt x="2580" y="5115"/>
                        <a:pt x="2649" y="5092"/>
                      </a:cubicBezTo>
                      <a:cubicBezTo>
                        <a:pt x="2740" y="5092"/>
                        <a:pt x="2786" y="5000"/>
                        <a:pt x="2786" y="4909"/>
                      </a:cubicBezTo>
                      <a:cubicBezTo>
                        <a:pt x="2766" y="4830"/>
                        <a:pt x="2694" y="4768"/>
                        <a:pt x="2616" y="4768"/>
                      </a:cubicBezTo>
                      <a:cubicBezTo>
                        <a:pt x="2604" y="4768"/>
                        <a:pt x="2592" y="4769"/>
                        <a:pt x="2580" y="4772"/>
                      </a:cubicBezTo>
                      <a:cubicBezTo>
                        <a:pt x="2537" y="4778"/>
                        <a:pt x="2492" y="4781"/>
                        <a:pt x="2448" y="4781"/>
                      </a:cubicBezTo>
                      <a:cubicBezTo>
                        <a:pt x="2140" y="4781"/>
                        <a:pt x="1809" y="4646"/>
                        <a:pt x="1530" y="4407"/>
                      </a:cubicBezTo>
                      <a:cubicBezTo>
                        <a:pt x="1233" y="4133"/>
                        <a:pt x="1074" y="3745"/>
                        <a:pt x="1096" y="3380"/>
                      </a:cubicBezTo>
                      <a:cubicBezTo>
                        <a:pt x="1119" y="3152"/>
                        <a:pt x="1211" y="2969"/>
                        <a:pt x="1325" y="2855"/>
                      </a:cubicBezTo>
                      <a:cubicBezTo>
                        <a:pt x="1465" y="2728"/>
                        <a:pt x="1658" y="2662"/>
                        <a:pt x="1902" y="2662"/>
                      </a:cubicBezTo>
                      <a:cubicBezTo>
                        <a:pt x="2055" y="2662"/>
                        <a:pt x="2227" y="2688"/>
                        <a:pt x="2420" y="2741"/>
                      </a:cubicBezTo>
                      <a:cubicBezTo>
                        <a:pt x="2717" y="2832"/>
                        <a:pt x="3721" y="3152"/>
                        <a:pt x="3858" y="3882"/>
                      </a:cubicBezTo>
                      <a:cubicBezTo>
                        <a:pt x="3858" y="3905"/>
                        <a:pt x="3858" y="3928"/>
                        <a:pt x="3858" y="3950"/>
                      </a:cubicBezTo>
                      <a:cubicBezTo>
                        <a:pt x="3878" y="4030"/>
                        <a:pt x="3950" y="4092"/>
                        <a:pt x="4013" y="4092"/>
                      </a:cubicBezTo>
                      <a:cubicBezTo>
                        <a:pt x="4023" y="4092"/>
                        <a:pt x="4032" y="4090"/>
                        <a:pt x="4041" y="4087"/>
                      </a:cubicBezTo>
                      <a:cubicBezTo>
                        <a:pt x="4132" y="4087"/>
                        <a:pt x="4201" y="3996"/>
                        <a:pt x="4201" y="3905"/>
                      </a:cubicBezTo>
                      <a:cubicBezTo>
                        <a:pt x="4201" y="3882"/>
                        <a:pt x="4178" y="3859"/>
                        <a:pt x="4178" y="3836"/>
                      </a:cubicBezTo>
                      <a:cubicBezTo>
                        <a:pt x="4064" y="3015"/>
                        <a:pt x="3835" y="1988"/>
                        <a:pt x="3219" y="1189"/>
                      </a:cubicBezTo>
                      <a:cubicBezTo>
                        <a:pt x="2748" y="561"/>
                        <a:pt x="1923" y="0"/>
                        <a:pt x="10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843;p53">
                  <a:extLst>
                    <a:ext uri="{FF2B5EF4-FFF2-40B4-BE49-F238E27FC236}">
                      <a16:creationId xmlns:a16="http://schemas.microsoft.com/office/drawing/2014/main" xmlns="" id="{C4C3C52B-4959-FDF3-969D-D721F29CE843}"/>
                    </a:ext>
                  </a:extLst>
                </p:cNvPr>
                <p:cNvSpPr/>
                <p:nvPr/>
              </p:nvSpPr>
              <p:spPr>
                <a:xfrm>
                  <a:off x="887050" y="3674125"/>
                  <a:ext cx="60525" cy="198600"/>
                </a:xfrm>
                <a:custGeom>
                  <a:avLst/>
                  <a:gdLst/>
                  <a:ahLst/>
                  <a:cxnLst/>
                  <a:rect l="l" t="t" r="r" b="b"/>
                  <a:pathLst>
                    <a:path w="2421" h="7944" extrusionOk="0">
                      <a:moveTo>
                        <a:pt x="1279" y="0"/>
                      </a:moveTo>
                      <a:cubicBezTo>
                        <a:pt x="1187" y="23"/>
                        <a:pt x="1119" y="114"/>
                        <a:pt x="1142" y="206"/>
                      </a:cubicBezTo>
                      <a:lnTo>
                        <a:pt x="1964" y="6095"/>
                      </a:lnTo>
                      <a:cubicBezTo>
                        <a:pt x="2055" y="6597"/>
                        <a:pt x="2078" y="7167"/>
                        <a:pt x="1735" y="7464"/>
                      </a:cubicBezTo>
                      <a:cubicBezTo>
                        <a:pt x="1612" y="7557"/>
                        <a:pt x="1456" y="7603"/>
                        <a:pt x="1298" y="7603"/>
                      </a:cubicBezTo>
                      <a:cubicBezTo>
                        <a:pt x="1103" y="7603"/>
                        <a:pt x="904" y="7534"/>
                        <a:pt x="754" y="7396"/>
                      </a:cubicBezTo>
                      <a:cubicBezTo>
                        <a:pt x="480" y="7167"/>
                        <a:pt x="343" y="6757"/>
                        <a:pt x="389" y="6346"/>
                      </a:cubicBezTo>
                      <a:cubicBezTo>
                        <a:pt x="411" y="6254"/>
                        <a:pt x="343" y="6186"/>
                        <a:pt x="229" y="6163"/>
                      </a:cubicBezTo>
                      <a:cubicBezTo>
                        <a:pt x="138" y="6163"/>
                        <a:pt x="69" y="6232"/>
                        <a:pt x="46" y="6323"/>
                      </a:cubicBezTo>
                      <a:cubicBezTo>
                        <a:pt x="1" y="6848"/>
                        <a:pt x="183" y="7350"/>
                        <a:pt x="526" y="7647"/>
                      </a:cubicBezTo>
                      <a:cubicBezTo>
                        <a:pt x="754" y="7829"/>
                        <a:pt x="1028" y="7944"/>
                        <a:pt x="1302" y="7944"/>
                      </a:cubicBezTo>
                      <a:cubicBezTo>
                        <a:pt x="1530" y="7944"/>
                        <a:pt x="1758" y="7875"/>
                        <a:pt x="1941" y="7715"/>
                      </a:cubicBezTo>
                      <a:cubicBezTo>
                        <a:pt x="2420" y="7327"/>
                        <a:pt x="2397" y="6643"/>
                        <a:pt x="2306" y="6026"/>
                      </a:cubicBezTo>
                      <a:lnTo>
                        <a:pt x="1461" y="160"/>
                      </a:lnTo>
                      <a:cubicBezTo>
                        <a:pt x="1461" y="46"/>
                        <a:pt x="1370" y="0"/>
                        <a:pt x="1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844;p53">
                  <a:extLst>
                    <a:ext uri="{FF2B5EF4-FFF2-40B4-BE49-F238E27FC236}">
                      <a16:creationId xmlns:a16="http://schemas.microsoft.com/office/drawing/2014/main" xmlns="" id="{FEA81AE9-4593-8941-0093-7A031CB4AEC0}"/>
                    </a:ext>
                  </a:extLst>
                </p:cNvPr>
                <p:cNvSpPr/>
                <p:nvPr/>
              </p:nvSpPr>
              <p:spPr>
                <a:xfrm>
                  <a:off x="371200" y="3089225"/>
                  <a:ext cx="873100" cy="619225"/>
                </a:xfrm>
                <a:custGeom>
                  <a:avLst/>
                  <a:gdLst/>
                  <a:ahLst/>
                  <a:cxnLst/>
                  <a:rect l="l" t="t" r="r" b="b"/>
                  <a:pathLst>
                    <a:path w="34924" h="24769" extrusionOk="0">
                      <a:moveTo>
                        <a:pt x="20566" y="0"/>
                      </a:moveTo>
                      <a:cubicBezTo>
                        <a:pt x="16206" y="0"/>
                        <a:pt x="11733" y="1530"/>
                        <a:pt x="8195" y="4086"/>
                      </a:cubicBezTo>
                      <a:cubicBezTo>
                        <a:pt x="6551" y="5296"/>
                        <a:pt x="5068" y="6734"/>
                        <a:pt x="3721" y="8240"/>
                      </a:cubicBezTo>
                      <a:cubicBezTo>
                        <a:pt x="434" y="11915"/>
                        <a:pt x="0" y="18649"/>
                        <a:pt x="1370" y="23374"/>
                      </a:cubicBezTo>
                      <a:cubicBezTo>
                        <a:pt x="1615" y="24189"/>
                        <a:pt x="2443" y="24768"/>
                        <a:pt x="3284" y="24768"/>
                      </a:cubicBezTo>
                      <a:cubicBezTo>
                        <a:pt x="3384" y="24768"/>
                        <a:pt x="3484" y="24760"/>
                        <a:pt x="3584" y="24743"/>
                      </a:cubicBezTo>
                      <a:cubicBezTo>
                        <a:pt x="4155" y="23008"/>
                        <a:pt x="4337" y="21137"/>
                        <a:pt x="4155" y="19311"/>
                      </a:cubicBezTo>
                      <a:cubicBezTo>
                        <a:pt x="6665" y="19311"/>
                        <a:pt x="8880" y="16731"/>
                        <a:pt x="8469" y="14243"/>
                      </a:cubicBezTo>
                      <a:lnTo>
                        <a:pt x="8469" y="14243"/>
                      </a:lnTo>
                      <a:cubicBezTo>
                        <a:pt x="8898" y="14516"/>
                        <a:pt x="9382" y="14637"/>
                        <a:pt x="9874" y="14637"/>
                      </a:cubicBezTo>
                      <a:cubicBezTo>
                        <a:pt x="10951" y="14637"/>
                        <a:pt x="12071" y="14055"/>
                        <a:pt x="12760" y="13193"/>
                      </a:cubicBezTo>
                      <a:cubicBezTo>
                        <a:pt x="13787" y="11915"/>
                        <a:pt x="14107" y="10249"/>
                        <a:pt x="14358" y="8651"/>
                      </a:cubicBezTo>
                      <a:cubicBezTo>
                        <a:pt x="15144" y="8928"/>
                        <a:pt x="15972" y="9060"/>
                        <a:pt x="16803" y="9060"/>
                      </a:cubicBezTo>
                      <a:cubicBezTo>
                        <a:pt x="19060" y="9060"/>
                        <a:pt x="21329" y="8081"/>
                        <a:pt x="22780" y="6346"/>
                      </a:cubicBezTo>
                      <a:cubicBezTo>
                        <a:pt x="23565" y="7929"/>
                        <a:pt x="25347" y="8816"/>
                        <a:pt x="27097" y="8816"/>
                      </a:cubicBezTo>
                      <a:cubicBezTo>
                        <a:pt x="28199" y="8816"/>
                        <a:pt x="29287" y="8465"/>
                        <a:pt x="30107" y="7715"/>
                      </a:cubicBezTo>
                      <a:cubicBezTo>
                        <a:pt x="30968" y="8677"/>
                        <a:pt x="32278" y="9228"/>
                        <a:pt x="33576" y="9228"/>
                      </a:cubicBezTo>
                      <a:cubicBezTo>
                        <a:pt x="34033" y="9228"/>
                        <a:pt x="34489" y="9159"/>
                        <a:pt x="34923" y="9016"/>
                      </a:cubicBezTo>
                      <a:cubicBezTo>
                        <a:pt x="33942" y="7076"/>
                        <a:pt x="32800" y="5364"/>
                        <a:pt x="30997" y="4132"/>
                      </a:cubicBezTo>
                      <a:cubicBezTo>
                        <a:pt x="27870" y="1986"/>
                        <a:pt x="24378" y="0"/>
                        <a:pt x="205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845;p53">
                  <a:extLst>
                    <a:ext uri="{FF2B5EF4-FFF2-40B4-BE49-F238E27FC236}">
                      <a16:creationId xmlns:a16="http://schemas.microsoft.com/office/drawing/2014/main" xmlns="" id="{F95A384A-85E5-CA6A-F36E-5CB2AD77CE46}"/>
                    </a:ext>
                  </a:extLst>
                </p:cNvPr>
                <p:cNvSpPr/>
                <p:nvPr/>
              </p:nvSpPr>
              <p:spPr>
                <a:xfrm>
                  <a:off x="291875" y="3104600"/>
                  <a:ext cx="471375" cy="565850"/>
                </a:xfrm>
                <a:custGeom>
                  <a:avLst/>
                  <a:gdLst/>
                  <a:ahLst/>
                  <a:cxnLst/>
                  <a:rect l="l" t="t" r="r" b="b"/>
                  <a:pathLst>
                    <a:path w="18855" h="22634" extrusionOk="0">
                      <a:moveTo>
                        <a:pt x="18730" y="1"/>
                      </a:moveTo>
                      <a:cubicBezTo>
                        <a:pt x="17887" y="1"/>
                        <a:pt x="12963" y="115"/>
                        <a:pt x="9633" y="2695"/>
                      </a:cubicBezTo>
                      <a:cubicBezTo>
                        <a:pt x="9633" y="2695"/>
                        <a:pt x="1" y="8744"/>
                        <a:pt x="4223" y="22507"/>
                      </a:cubicBezTo>
                      <a:cubicBezTo>
                        <a:pt x="4245" y="22593"/>
                        <a:pt x="4316" y="22634"/>
                        <a:pt x="4389" y="22634"/>
                      </a:cubicBezTo>
                      <a:cubicBezTo>
                        <a:pt x="4471" y="22634"/>
                        <a:pt x="4554" y="22582"/>
                        <a:pt x="4566" y="22485"/>
                      </a:cubicBezTo>
                      <a:cubicBezTo>
                        <a:pt x="4863" y="18878"/>
                        <a:pt x="6757" y="5777"/>
                        <a:pt x="18854" y="2"/>
                      </a:cubicBezTo>
                      <a:cubicBezTo>
                        <a:pt x="18854" y="2"/>
                        <a:pt x="18811" y="1"/>
                        <a:pt x="187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846;p53">
                <a:extLst>
                  <a:ext uri="{FF2B5EF4-FFF2-40B4-BE49-F238E27FC236}">
                    <a16:creationId xmlns:a16="http://schemas.microsoft.com/office/drawing/2014/main" xmlns="" id="{6CB499CD-AF58-E81B-BCA0-83000BB33AAF}"/>
                  </a:ext>
                </a:extLst>
              </p:cNvPr>
              <p:cNvSpPr/>
              <p:nvPr/>
            </p:nvSpPr>
            <p:spPr>
              <a:xfrm flipH="1">
                <a:off x="1297264" y="4405976"/>
                <a:ext cx="264906" cy="176979"/>
              </a:xfrm>
              <a:custGeom>
                <a:avLst/>
                <a:gdLst/>
                <a:ahLst/>
                <a:cxnLst/>
                <a:rect l="l" t="t" r="r" b="b"/>
                <a:pathLst>
                  <a:path w="8948" h="5978" extrusionOk="0">
                    <a:moveTo>
                      <a:pt x="1337" y="0"/>
                    </a:moveTo>
                    <a:cubicBezTo>
                      <a:pt x="632" y="0"/>
                      <a:pt x="0" y="528"/>
                      <a:pt x="226" y="1308"/>
                    </a:cubicBezTo>
                    <a:cubicBezTo>
                      <a:pt x="401" y="1935"/>
                      <a:pt x="1053" y="1860"/>
                      <a:pt x="1429" y="2261"/>
                    </a:cubicBezTo>
                    <a:cubicBezTo>
                      <a:pt x="2582" y="3514"/>
                      <a:pt x="326" y="4491"/>
                      <a:pt x="1680" y="5368"/>
                    </a:cubicBezTo>
                    <a:cubicBezTo>
                      <a:pt x="1956" y="5553"/>
                      <a:pt x="2274" y="5620"/>
                      <a:pt x="2601" y="5620"/>
                    </a:cubicBezTo>
                    <a:cubicBezTo>
                      <a:pt x="2896" y="5620"/>
                      <a:pt x="3199" y="5565"/>
                      <a:pt x="3484" y="5494"/>
                    </a:cubicBezTo>
                    <a:cubicBezTo>
                      <a:pt x="4032" y="5357"/>
                      <a:pt x="4581" y="5136"/>
                      <a:pt x="5148" y="5136"/>
                    </a:cubicBezTo>
                    <a:cubicBezTo>
                      <a:pt x="5203" y="5136"/>
                      <a:pt x="5258" y="5138"/>
                      <a:pt x="5314" y="5143"/>
                    </a:cubicBezTo>
                    <a:cubicBezTo>
                      <a:pt x="6271" y="5230"/>
                      <a:pt x="7152" y="5977"/>
                      <a:pt x="8056" y="5977"/>
                    </a:cubicBezTo>
                    <a:cubicBezTo>
                      <a:pt x="8194" y="5977"/>
                      <a:pt x="8332" y="5960"/>
                      <a:pt x="8472" y="5920"/>
                    </a:cubicBezTo>
                    <a:cubicBezTo>
                      <a:pt x="8622" y="5870"/>
                      <a:pt x="8772" y="5795"/>
                      <a:pt x="8848" y="5644"/>
                    </a:cubicBezTo>
                    <a:cubicBezTo>
                      <a:pt x="8898" y="5544"/>
                      <a:pt x="8898" y="5444"/>
                      <a:pt x="8898" y="5343"/>
                    </a:cubicBezTo>
                    <a:cubicBezTo>
                      <a:pt x="8923" y="4692"/>
                      <a:pt x="8923" y="4040"/>
                      <a:pt x="8948" y="3389"/>
                    </a:cubicBezTo>
                    <a:cubicBezTo>
                      <a:pt x="8948" y="2386"/>
                      <a:pt x="8873" y="1183"/>
                      <a:pt x="7970" y="732"/>
                    </a:cubicBezTo>
                    <a:cubicBezTo>
                      <a:pt x="7736" y="603"/>
                      <a:pt x="7492" y="552"/>
                      <a:pt x="7243" y="552"/>
                    </a:cubicBezTo>
                    <a:cubicBezTo>
                      <a:pt x="6289" y="552"/>
                      <a:pt x="5243" y="1298"/>
                      <a:pt x="4227" y="1298"/>
                    </a:cubicBezTo>
                    <a:cubicBezTo>
                      <a:pt x="4062" y="1298"/>
                      <a:pt x="3898" y="1279"/>
                      <a:pt x="3735" y="1233"/>
                    </a:cubicBezTo>
                    <a:cubicBezTo>
                      <a:pt x="3008" y="1033"/>
                      <a:pt x="2507" y="331"/>
                      <a:pt x="1805" y="80"/>
                    </a:cubicBezTo>
                    <a:cubicBezTo>
                      <a:pt x="1651" y="26"/>
                      <a:pt x="1492" y="0"/>
                      <a:pt x="1337" y="0"/>
                    </a:cubicBezTo>
                    <a:close/>
                  </a:path>
                </a:pathLst>
              </a:custGeom>
              <a:solidFill>
                <a:srgbClr val="795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5" name="Content Placeholder 2">
            <a:extLst>
              <a:ext uri="{FF2B5EF4-FFF2-40B4-BE49-F238E27FC236}">
                <a16:creationId xmlns:a16="http://schemas.microsoft.com/office/drawing/2014/main" xmlns="" id="{FF8F2667-D502-DC49-D701-2F0F31148A30}"/>
              </a:ext>
            </a:extLst>
          </p:cNvPr>
          <p:cNvSpPr txBox="1">
            <a:spLocks/>
          </p:cNvSpPr>
          <p:nvPr/>
        </p:nvSpPr>
        <p:spPr>
          <a:xfrm>
            <a:off x="838200" y="4404927"/>
            <a:ext cx="6923889" cy="23101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venir Next LT Pro" panose="020B05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venir Next LT Pro" panose="020B05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venir Next LT Pro" panose="020B05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venir Next LT Pro" panose="020B05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rtl="0" eaLnBrk="1" latinLnBrk="0" hangingPunct="1">
              <a:lnSpc>
                <a:spcPct val="90000"/>
              </a:lnSpc>
              <a:spcBef>
                <a:spcPts val="1000"/>
              </a:spcBef>
              <a:spcAft>
                <a:spcPts val="0"/>
              </a:spcAft>
              <a:buNone/>
            </a:pPr>
            <a:endParaRPr lang="en-US" sz="2200" b="1" dirty="0">
              <a:solidFill>
                <a:srgbClr val="FFFFFF"/>
              </a:solidFill>
            </a:endParaRPr>
          </a:p>
        </p:txBody>
      </p:sp>
    </p:spTree>
    <p:extLst>
      <p:ext uri="{BB962C8B-B14F-4D97-AF65-F5344CB8AC3E}">
        <p14:creationId xmlns:p14="http://schemas.microsoft.com/office/powerpoint/2010/main" val="1270632756"/>
      </p:ext>
    </p:extLst>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391752-57F8-6946-9AE4-2FEB1A9891FC}"/>
              </a:ext>
            </a:extLst>
          </p:cNvPr>
          <p:cNvSpPr>
            <a:spLocks noGrp="1"/>
          </p:cNvSpPr>
          <p:nvPr>
            <p:ph type="title"/>
          </p:nvPr>
        </p:nvSpPr>
        <p:spPr/>
        <p:txBody>
          <a:bodyPr>
            <a:normAutofit fontScale="90000"/>
          </a:bodyPr>
          <a:lstStyle/>
          <a:p>
            <a:r>
              <a:rPr lang="en-US" dirty="0"/>
              <a:t>Solution: Machine Learning</a:t>
            </a:r>
            <a:br>
              <a:rPr lang="en-US" dirty="0"/>
            </a:br>
            <a:r>
              <a:rPr lang="en-US" dirty="0"/>
              <a:t>for Skin Cancer Diagnosis</a:t>
            </a:r>
          </a:p>
        </p:txBody>
      </p:sp>
      <p:sp>
        <p:nvSpPr>
          <p:cNvPr id="3" name="Content Placeholder 2">
            <a:extLst>
              <a:ext uri="{FF2B5EF4-FFF2-40B4-BE49-F238E27FC236}">
                <a16:creationId xmlns:a16="http://schemas.microsoft.com/office/drawing/2014/main" xmlns="" id="{3DD80DB6-3410-F74F-EE01-BE20B376E8EE}"/>
              </a:ext>
            </a:extLst>
          </p:cNvPr>
          <p:cNvSpPr>
            <a:spLocks noGrp="1"/>
          </p:cNvSpPr>
          <p:nvPr>
            <p:ph idx="1"/>
          </p:nvPr>
        </p:nvSpPr>
        <p:spPr/>
        <p:txBody>
          <a:bodyPr>
            <a:normAutofit/>
          </a:bodyPr>
          <a:lstStyle/>
          <a:p>
            <a:pPr marL="0" indent="0" algn="ctr">
              <a:buNone/>
            </a:pPr>
            <a:r>
              <a:rPr lang="en-US" sz="2400" b="1" i="0" dirty="0">
                <a:effectLst/>
              </a:rPr>
              <a:t> Faster Diagnosis</a:t>
            </a:r>
            <a:r>
              <a:rPr lang="en-US" sz="2400" b="0" i="0" dirty="0">
                <a:effectLst/>
              </a:rPr>
              <a:t>: Machine learning expedites the skin cancer diagnostic process.</a:t>
            </a:r>
          </a:p>
          <a:p>
            <a:pPr marL="0" indent="0" algn="ctr">
              <a:buNone/>
            </a:pPr>
            <a:r>
              <a:rPr lang="en-US" sz="2400" b="1" i="0" dirty="0">
                <a:effectLst/>
              </a:rPr>
              <a:t> Enhanced Accuracy</a:t>
            </a:r>
            <a:r>
              <a:rPr lang="en-US" sz="2400" b="0" i="0" dirty="0">
                <a:effectLst/>
              </a:rPr>
              <a:t>: Advanced algorithms analyze large and diverse datasets, improving diagnostic accuracy by identifying subtle patterns that may elude human observation</a:t>
            </a:r>
          </a:p>
          <a:p>
            <a:pPr marL="0" indent="0" algn="ctr">
              <a:buNone/>
            </a:pPr>
            <a:r>
              <a:rPr lang="en-US" sz="2400" b="1" dirty="0"/>
              <a:t>Improving Access to </a:t>
            </a:r>
            <a:r>
              <a:rPr lang="en-US" sz="2400" b="1" i="0" dirty="0">
                <a:effectLst/>
              </a:rPr>
              <a:t>Healthcare</a:t>
            </a:r>
            <a:r>
              <a:rPr lang="en-US" sz="2400" b="0" i="0" dirty="0">
                <a:effectLst/>
              </a:rPr>
              <a:t>: integration of machine learning tools in skin cancer detection promotes healthcare accessibility by empowering professionals, even in resource-limited settings, to access advanced diagnostic capabilities.</a:t>
            </a:r>
          </a:p>
        </p:txBody>
      </p:sp>
    </p:spTree>
    <p:extLst>
      <p:ext uri="{BB962C8B-B14F-4D97-AF65-F5344CB8AC3E}">
        <p14:creationId xmlns:p14="http://schemas.microsoft.com/office/powerpoint/2010/main" val="3096392352"/>
      </p:ext>
    </p:extLst>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BE6221-5C7D-DF6A-898A-DA77071B6529}"/>
              </a:ext>
            </a:extLst>
          </p:cNvPr>
          <p:cNvSpPr>
            <a:spLocks noGrp="1"/>
          </p:cNvSpPr>
          <p:nvPr>
            <p:ph type="ctrTitle"/>
          </p:nvPr>
        </p:nvSpPr>
        <p:spPr/>
        <p:txBody>
          <a:bodyPr/>
          <a:lstStyle/>
          <a:p>
            <a:r>
              <a:rPr lang="en-US" dirty="0"/>
              <a:t>Machine Learning Methodology</a:t>
            </a:r>
          </a:p>
        </p:txBody>
      </p:sp>
    </p:spTree>
    <p:extLst>
      <p:ext uri="{BB962C8B-B14F-4D97-AF65-F5344CB8AC3E}">
        <p14:creationId xmlns:p14="http://schemas.microsoft.com/office/powerpoint/2010/main" val="9877135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30</TotalTime>
  <Words>2554</Words>
  <Application>Microsoft Office PowerPoint</Application>
  <PresentationFormat>Widescreen</PresentationFormat>
  <Paragraphs>289</Paragraphs>
  <Slides>45</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Aptos</vt:lpstr>
      <vt:lpstr>Aptos (Body)</vt:lpstr>
      <vt:lpstr>Arial</vt:lpstr>
      <vt:lpstr>Avenir Next LT Pro</vt:lpstr>
      <vt:lpstr>Noto Naskh Arabic UI</vt:lpstr>
      <vt:lpstr>Times New Roman</vt:lpstr>
      <vt:lpstr>Office Theme</vt:lpstr>
      <vt:lpstr>PowerPoint Presentation</vt:lpstr>
      <vt:lpstr>Introduction</vt:lpstr>
      <vt:lpstr>Introduction</vt:lpstr>
      <vt:lpstr>Why Skin Cancer ? </vt:lpstr>
      <vt:lpstr>Count.. </vt:lpstr>
      <vt:lpstr>Count.. </vt:lpstr>
      <vt:lpstr>Problem: Skin Cancer</vt:lpstr>
      <vt:lpstr>Solution: Machine Learning for Skin Cancer Diagnosis</vt:lpstr>
      <vt:lpstr>Machine Learning Methodology</vt:lpstr>
      <vt:lpstr>2.1 Modeling Strategy </vt:lpstr>
      <vt:lpstr>Models</vt:lpstr>
      <vt:lpstr>Tools and Libraries</vt:lpstr>
      <vt:lpstr>Model Training Pipeline</vt:lpstr>
      <vt:lpstr>Data Source </vt:lpstr>
      <vt:lpstr>7 classes</vt:lpstr>
      <vt:lpstr>Data Collection </vt:lpstr>
      <vt:lpstr>Exploratory Data Analysis</vt:lpstr>
      <vt:lpstr>Data exploration</vt:lpstr>
      <vt:lpstr>Data Pre-processing</vt:lpstr>
      <vt:lpstr>Data pre processing</vt:lpstr>
      <vt:lpstr>Different techniques used for this are: </vt:lpstr>
      <vt:lpstr>Limitation of previous work </vt:lpstr>
      <vt:lpstr> Model Training The model used is a Convolutional Neural Network (CNN). All models were trained for 30 epochs.  </vt:lpstr>
      <vt:lpstr>Training Results</vt:lpstr>
      <vt:lpstr>✅ 8. Save the Model </vt:lpstr>
      <vt:lpstr>Web Application</vt:lpstr>
      <vt:lpstr>Application Idea</vt:lpstr>
      <vt:lpstr>User Interface (UI)</vt:lpstr>
      <vt:lpstr>User Interface (UI)</vt:lpstr>
      <vt:lpstr>Features</vt:lpstr>
      <vt:lpstr>Features</vt:lpstr>
      <vt:lpstr>Patient Features</vt:lpstr>
      <vt:lpstr>Result</vt:lpstr>
      <vt:lpstr>Features</vt:lpstr>
      <vt:lpstr>Backend</vt:lpstr>
      <vt:lpstr>Backend development with Node JS</vt:lpstr>
      <vt:lpstr>Node JS Packages Used</vt:lpstr>
      <vt:lpstr>Thank You ✨</vt:lpstr>
      <vt:lpstr>Architecture and Design Patterns</vt:lpstr>
      <vt:lpstr>Project Structure</vt:lpstr>
      <vt:lpstr>Project Structure</vt:lpstr>
      <vt:lpstr>Demo of our website</vt:lpstr>
      <vt:lpstr>Conclusion</vt:lpstr>
      <vt:lpstr>References</vt:lpstr>
      <vt:lpstr>Thank You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Skin Cancer Detection with Machine Learning</dc:title>
  <dc:creator>Mohamed Adel</dc:creator>
  <cp:lastModifiedBy>Microsoft account</cp:lastModifiedBy>
  <cp:revision>806</cp:revision>
  <dcterms:created xsi:type="dcterms:W3CDTF">2024-02-15T09:57:44Z</dcterms:created>
  <dcterms:modified xsi:type="dcterms:W3CDTF">2025-06-11T21:19:11Z</dcterms:modified>
</cp:coreProperties>
</file>